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90" r:id="rId4"/>
    <p:sldId id="289" r:id="rId5"/>
    <p:sldId id="272" r:id="rId6"/>
    <p:sldId id="271" r:id="rId7"/>
    <p:sldId id="258" r:id="rId8"/>
    <p:sldId id="277" r:id="rId9"/>
    <p:sldId id="293" r:id="rId10"/>
    <p:sldId id="279" r:id="rId11"/>
    <p:sldId id="282" r:id="rId12"/>
    <p:sldId id="284" r:id="rId13"/>
    <p:sldId id="276" r:id="rId14"/>
    <p:sldId id="278" r:id="rId15"/>
    <p:sldId id="283" r:id="rId16"/>
    <p:sldId id="274" r:id="rId17"/>
    <p:sldId id="281" r:id="rId18"/>
    <p:sldId id="273" r:id="rId19"/>
    <p:sldId id="260" r:id="rId20"/>
    <p:sldId id="285" r:id="rId21"/>
    <p:sldId id="286" r:id="rId22"/>
    <p:sldId id="287" r:id="rId23"/>
    <p:sldId id="288" r:id="rId24"/>
    <p:sldId id="259" r:id="rId25"/>
    <p:sldId id="291" r:id="rId26"/>
    <p:sldId id="292" r:id="rId27"/>
    <p:sldId id="265" r:id="rId28"/>
    <p:sldId id="261" r:id="rId29"/>
    <p:sldId id="266" r:id="rId30"/>
    <p:sldId id="262" r:id="rId31"/>
    <p:sldId id="263" r:id="rId32"/>
    <p:sldId id="294" r:id="rId33"/>
    <p:sldId id="295" r:id="rId34"/>
  </p:sldIdLst>
  <p:sldSz cx="9144000" cy="6858000" type="screen4x3"/>
  <p:notesSz cx="6858000" cy="9144000"/>
  <p:custDataLst>
    <p:tags r:id="rId37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E161F"/>
    <a:srgbClr val="909F98"/>
    <a:srgbClr val="DBD9C0"/>
    <a:srgbClr val="828971"/>
    <a:srgbClr val="949D9E"/>
    <a:srgbClr val="AAA38E"/>
    <a:srgbClr val="009AA6"/>
    <a:srgbClr val="003145"/>
    <a:srgbClr val="4865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54"/>
      </p:cViewPr>
      <p:guideLst>
        <p:guide orient="horz" pos="1037"/>
        <p:guide orient="horz" pos="3725"/>
        <p:guide orient="horz" pos="822"/>
        <p:guide pos="305"/>
        <p:guide pos="54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3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9B37-F6C3-4BA9-98BA-B1AFC9C6C689}" type="datetimeFigureOut">
              <a:rPr lang="en-GB" smtClean="0"/>
              <a:pPr/>
              <a:t>27/02/2015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495FE-CDC6-4EF6-8825-7E9E8631EE6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9525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08E44-D2A7-4B00-B009-8FD7F3D97A6E}" type="datetimeFigureOut">
              <a:rPr lang="en-GB" smtClean="0"/>
              <a:pPr/>
              <a:t>27/02/2015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8F434-9C54-441A-8F94-CC6FFE2FB81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281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F434-9C54-441A-8F94-CC6FFE2FB81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F434-9C54-441A-8F94-CC6FFE2FB81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Visuel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inspektion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blev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foretaget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definerede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risikopunkter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viser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billeder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lidt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Inspektionen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foregår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ved</a:t>
            </a:r>
            <a:r>
              <a:rPr lang="en-GB" baseline="0" dirty="0" smtClean="0"/>
              <a:t> at </a:t>
            </a:r>
            <a:r>
              <a:rPr lang="en-GB" baseline="0" dirty="0" err="1" smtClean="0"/>
              <a:t>vurdere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samlinger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urenheder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risikopunkter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lige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efter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endt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rengøring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F434-9C54-441A-8F94-CC6FFE2FB81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Prøvetagning</a:t>
            </a:r>
            <a:r>
              <a:rPr lang="en-GB" dirty="0" smtClean="0"/>
              <a:t> </a:t>
            </a:r>
            <a:r>
              <a:rPr lang="en-GB" dirty="0" err="1" smtClean="0"/>
              <a:t>foretaget</a:t>
            </a:r>
            <a:r>
              <a:rPr lang="en-GB" dirty="0" smtClean="0"/>
              <a:t> med MVP ICON ATP </a:t>
            </a:r>
            <a:r>
              <a:rPr lang="en-GB" dirty="0" err="1" smtClean="0"/>
              <a:t>målingsudstyr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F434-9C54-441A-8F94-CC6FFE2FB81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Foretages</a:t>
            </a:r>
            <a:r>
              <a:rPr lang="en-GB" dirty="0" smtClean="0"/>
              <a:t> med </a:t>
            </a:r>
            <a:r>
              <a:rPr lang="en-GB" dirty="0" err="1" smtClean="0"/>
              <a:t>podepind</a:t>
            </a:r>
            <a:r>
              <a:rPr lang="en-GB" dirty="0" smtClean="0"/>
              <a:t>, </a:t>
            </a:r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føres</a:t>
            </a:r>
            <a:r>
              <a:rPr lang="en-GB" dirty="0" smtClean="0"/>
              <a:t> hen over et areal </a:t>
            </a:r>
            <a:r>
              <a:rPr lang="en-GB" dirty="0" err="1" smtClean="0"/>
              <a:t>på</a:t>
            </a:r>
            <a:r>
              <a:rPr lang="en-GB" dirty="0" smtClean="0"/>
              <a:t> 100 cm².</a:t>
            </a:r>
          </a:p>
          <a:p>
            <a:r>
              <a:rPr lang="da-D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Enzymet </a:t>
            </a:r>
            <a:r>
              <a:rPr lang="da-DK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luciferin-luciferase</a:t>
            </a:r>
            <a:r>
              <a:rPr lang="da-D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reagerer med ATP fra </a:t>
            </a:r>
            <a:r>
              <a:rPr lang="da-DK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podepinden</a:t>
            </a:r>
            <a:r>
              <a:rPr lang="da-D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hvorved lys udsendes og omdannes til en numerisk værdi der oplyses i ”Zoner ” (eller RLU). På displayet fremkommer en rød (Fejlet), gul (Advarsel) eller grøn (bestået)</a:t>
            </a:r>
            <a:r>
              <a:rPr lang="da-DK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</a:t>
            </a:r>
            <a:r>
              <a:rPr lang="da-D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Værdierne &lt;2,5 RLU så er den grøn, 2,5 viser gul og &gt; 3,0 RLU rød.</a:t>
            </a:r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F434-9C54-441A-8F94-CC6FFE2FB81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 </a:t>
            </a:r>
            <a:r>
              <a:rPr lang="en-GB" dirty="0" err="1" smtClean="0"/>
              <a:t>anvendte</a:t>
            </a:r>
            <a:r>
              <a:rPr lang="en-GB" dirty="0" smtClean="0"/>
              <a:t> en </a:t>
            </a:r>
            <a:r>
              <a:rPr lang="en-GB" dirty="0" err="1" smtClean="0"/>
              <a:t>tryptone</a:t>
            </a:r>
            <a:r>
              <a:rPr lang="en-GB" dirty="0" smtClean="0"/>
              <a:t> soya </a:t>
            </a:r>
            <a:r>
              <a:rPr lang="en-GB" dirty="0" err="1" smtClean="0"/>
              <a:t>agarplade</a:t>
            </a:r>
            <a:r>
              <a:rPr lang="en-GB" dirty="0" smtClean="0"/>
              <a:t> med et areal </a:t>
            </a:r>
            <a:r>
              <a:rPr lang="en-GB" dirty="0" err="1" smtClean="0"/>
              <a:t>på</a:t>
            </a:r>
            <a:r>
              <a:rPr lang="en-GB" dirty="0" smtClean="0"/>
              <a:t> 26 cm2,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en </a:t>
            </a:r>
            <a:r>
              <a:rPr lang="en-GB" dirty="0" err="1" smtClean="0"/>
              <a:t>aftryksplade</a:t>
            </a:r>
            <a:r>
              <a:rPr lang="en-GB" dirty="0" smtClean="0"/>
              <a:t>, og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foregår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ved</a:t>
            </a:r>
            <a:r>
              <a:rPr lang="en-GB" baseline="0" dirty="0" smtClean="0"/>
              <a:t> at </a:t>
            </a:r>
            <a:r>
              <a:rPr lang="en-GB" baseline="0" dirty="0" err="1" smtClean="0"/>
              <a:t>pladen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trykkes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undersøgelsesobjektet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Derefter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pladerne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varmeskab</a:t>
            </a:r>
            <a:r>
              <a:rPr lang="en-GB" baseline="0" dirty="0" smtClean="0"/>
              <a:t> og </a:t>
            </a:r>
            <a:r>
              <a:rPr lang="en-GB" baseline="0" dirty="0" err="1" smtClean="0"/>
              <a:t>blev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aflæst</a:t>
            </a:r>
            <a:r>
              <a:rPr lang="en-GB" baseline="0" dirty="0" smtClean="0"/>
              <a:t> for </a:t>
            </a:r>
            <a:r>
              <a:rPr lang="en-GB" baseline="0" dirty="0" err="1" smtClean="0"/>
              <a:t>mængde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kolonier</a:t>
            </a:r>
            <a:r>
              <a:rPr lang="en-GB" baseline="0" dirty="0" smtClean="0"/>
              <a:t>/ </a:t>
            </a:r>
            <a:r>
              <a:rPr lang="en-GB" baseline="0" dirty="0" err="1" smtClean="0"/>
              <a:t>cfu</a:t>
            </a:r>
            <a:r>
              <a:rPr lang="en-GB" baseline="0" dirty="0" smtClean="0"/>
              <a:t> pr </a:t>
            </a:r>
            <a:r>
              <a:rPr lang="en-GB" baseline="0" dirty="0" err="1" smtClean="0"/>
              <a:t>plade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Derefter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identifikation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familieniveau</a:t>
            </a:r>
            <a:r>
              <a:rPr lang="en-GB" baseline="0" dirty="0" smtClean="0"/>
              <a:t>, f.eks. Om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enterobakterier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Stafylokokker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identificeres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Stafylococcus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aureus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eller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koagulase</a:t>
            </a:r>
            <a:r>
              <a:rPr lang="en-GB" baseline="0" dirty="0" smtClean="0"/>
              <a:t>- negative </a:t>
            </a:r>
            <a:r>
              <a:rPr lang="en-GB" baseline="0" dirty="0" err="1" smtClean="0"/>
              <a:t>stafylokokker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F434-9C54-441A-8F94-CC6FFE2FB81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eform 19"/>
          <p:cNvSpPr/>
          <p:nvPr userDrawn="1"/>
        </p:nvSpPr>
        <p:spPr bwMode="auto">
          <a:xfrm>
            <a:off x="0" y="4186409"/>
            <a:ext cx="9144000" cy="2674800"/>
          </a:xfrm>
          <a:custGeom>
            <a:avLst/>
            <a:gdLst>
              <a:gd name="connsiteX0" fmla="*/ 0 w 9144000"/>
              <a:gd name="connsiteY0" fmla="*/ 0 h 2661251"/>
              <a:gd name="connsiteX1" fmla="*/ 9144000 w 9144000"/>
              <a:gd name="connsiteY1" fmla="*/ 0 h 2661251"/>
              <a:gd name="connsiteX2" fmla="*/ 9144000 w 9144000"/>
              <a:gd name="connsiteY2" fmla="*/ 2661251 h 2661251"/>
              <a:gd name="connsiteX3" fmla="*/ 0 w 9144000"/>
              <a:gd name="connsiteY3" fmla="*/ 2661251 h 2661251"/>
              <a:gd name="connsiteX4" fmla="*/ 0 w 9144000"/>
              <a:gd name="connsiteY4" fmla="*/ 0 h 2661251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9144000 w 9144000"/>
              <a:gd name="connsiteY2" fmla="*/ 10338 h 2671589"/>
              <a:gd name="connsiteX3" fmla="*/ 9144000 w 9144000"/>
              <a:gd name="connsiteY3" fmla="*/ 2671589 h 2671589"/>
              <a:gd name="connsiteX4" fmla="*/ 0 w 9144000"/>
              <a:gd name="connsiteY4" fmla="*/ 2671589 h 2671589"/>
              <a:gd name="connsiteX5" fmla="*/ 0 w 9144000"/>
              <a:gd name="connsiteY5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9144000 w 9144000"/>
              <a:gd name="connsiteY2" fmla="*/ 10338 h 2671589"/>
              <a:gd name="connsiteX3" fmla="*/ 9144000 w 9144000"/>
              <a:gd name="connsiteY3" fmla="*/ 815248 h 2671589"/>
              <a:gd name="connsiteX4" fmla="*/ 9144000 w 9144000"/>
              <a:gd name="connsiteY4" fmla="*/ 2671589 h 2671589"/>
              <a:gd name="connsiteX5" fmla="*/ 0 w 9144000"/>
              <a:gd name="connsiteY5" fmla="*/ 2671589 h 2671589"/>
              <a:gd name="connsiteX6" fmla="*/ 0 w 9144000"/>
              <a:gd name="connsiteY6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405597 w 9144000"/>
              <a:gd name="connsiteY2" fmla="*/ 3141 h 2671589"/>
              <a:gd name="connsiteX3" fmla="*/ 9144000 w 9144000"/>
              <a:gd name="connsiteY3" fmla="*/ 10338 h 2671589"/>
              <a:gd name="connsiteX4" fmla="*/ 9144000 w 9144000"/>
              <a:gd name="connsiteY4" fmla="*/ 81524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9144000 w 9144000"/>
              <a:gd name="connsiteY3" fmla="*/ 10338 h 2671589"/>
              <a:gd name="connsiteX4" fmla="*/ 9144000 w 9144000"/>
              <a:gd name="connsiteY4" fmla="*/ 81524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9144000 w 9144000"/>
              <a:gd name="connsiteY3" fmla="*/ 10338 h 2671589"/>
              <a:gd name="connsiteX4" fmla="*/ 9144000 w 9144000"/>
              <a:gd name="connsiteY4" fmla="*/ 81524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8532440 w 9144000"/>
              <a:gd name="connsiteY3" fmla="*/ 1042790 h 2671589"/>
              <a:gd name="connsiteX4" fmla="*/ 9144000 w 9144000"/>
              <a:gd name="connsiteY4" fmla="*/ 81524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8532440 w 9144000"/>
              <a:gd name="connsiteY3" fmla="*/ 1042790 h 2671589"/>
              <a:gd name="connsiteX4" fmla="*/ 9144000 w 9144000"/>
              <a:gd name="connsiteY4" fmla="*/ 81524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8532440 w 9144000"/>
              <a:gd name="connsiteY3" fmla="*/ 1042790 h 2671589"/>
              <a:gd name="connsiteX4" fmla="*/ 9144000 w 9144000"/>
              <a:gd name="connsiteY4" fmla="*/ 81524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8532440 w 9144000"/>
              <a:gd name="connsiteY3" fmla="*/ 1042790 h 2671589"/>
              <a:gd name="connsiteX4" fmla="*/ 9144000 w 9144000"/>
              <a:gd name="connsiteY4" fmla="*/ 81524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8532440 w 9144000"/>
              <a:gd name="connsiteY3" fmla="*/ 1042790 h 2671589"/>
              <a:gd name="connsiteX4" fmla="*/ 9144000 w 9144000"/>
              <a:gd name="connsiteY4" fmla="*/ 75475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8532440 w 9144000"/>
              <a:gd name="connsiteY3" fmla="*/ 1042790 h 2671589"/>
              <a:gd name="connsiteX4" fmla="*/ 9144000 w 9144000"/>
              <a:gd name="connsiteY4" fmla="*/ 75475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8532440 w 9144000"/>
              <a:gd name="connsiteY3" fmla="*/ 1042790 h 2671589"/>
              <a:gd name="connsiteX4" fmla="*/ 9144000 w 9144000"/>
              <a:gd name="connsiteY4" fmla="*/ 75475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671589">
                <a:moveTo>
                  <a:pt x="0" y="10338"/>
                </a:moveTo>
                <a:lnTo>
                  <a:pt x="6907576" y="0"/>
                </a:lnTo>
                <a:cubicBezTo>
                  <a:pt x="6969144" y="131573"/>
                  <a:pt x="6939715" y="119889"/>
                  <a:pt x="7092280" y="394718"/>
                </a:cubicBezTo>
                <a:cubicBezTo>
                  <a:pt x="7327183" y="785311"/>
                  <a:pt x="7883324" y="1096353"/>
                  <a:pt x="8532440" y="1042790"/>
                </a:cubicBezTo>
                <a:cubicBezTo>
                  <a:pt x="8787625" y="959598"/>
                  <a:pt x="8918004" y="934591"/>
                  <a:pt x="9144000" y="754758"/>
                </a:cubicBezTo>
                <a:lnTo>
                  <a:pt x="9144000" y="2671589"/>
                </a:lnTo>
                <a:lnTo>
                  <a:pt x="0" y="2671589"/>
                </a:lnTo>
                <a:lnTo>
                  <a:pt x="0" y="10338"/>
                </a:lnTo>
                <a:close/>
              </a:path>
            </a:pathLst>
          </a:custGeom>
          <a:solidFill>
            <a:schemeClr val="tx2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Forsidegrafik01" descr="Aalborg Sygehus - Århus Universitetshospital_Forsidegrafik_2057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102" y="5285332"/>
            <a:ext cx="5300684" cy="169611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0" y="0"/>
            <a:ext cx="9144000" cy="234000"/>
          </a:xfrm>
          <a:prstGeom prst="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480552" y="504407"/>
            <a:ext cx="6913563" cy="1728788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 dirty="0"/>
          </a:p>
        </p:txBody>
      </p:sp>
      <p:sp>
        <p:nvSpPr>
          <p:cNvPr id="5124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93200" y="2320848"/>
            <a:ext cx="6309013" cy="1029391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Klik for at redigere undertiteltypografien i masteren</a:t>
            </a:r>
            <a:endParaRPr lang="en-GB" noProof="0" dirty="0"/>
          </a:p>
        </p:txBody>
      </p:sp>
      <p:sp>
        <p:nvSpPr>
          <p:cNvPr id="5125" name="Rectangle 5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0" y="-6350"/>
            <a:ext cx="1619250" cy="215900"/>
          </a:xfrm>
        </p:spPr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126" name="Rectangle 6"/>
          <p:cNvSpPr>
            <a:spLocks noGrp="1" noChangeArrowheads="1"/>
          </p:cNvSpPr>
          <p:nvPr userDrawn="1">
            <p:ph type="ftr" sz="quarter" idx="3"/>
          </p:nvPr>
        </p:nvSpPr>
        <p:spPr>
          <a:xfrm>
            <a:off x="484189" y="6633356"/>
            <a:ext cx="8178800" cy="216024"/>
          </a:xfrm>
        </p:spPr>
        <p:txBody>
          <a:bodyPr lIns="0" tIns="0" rIns="0" bIns="0"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809820" y="2381756"/>
            <a:ext cx="2336800" cy="2900362"/>
            <a:chOff x="8247063" y="407988"/>
            <a:chExt cx="2336800" cy="2900362"/>
          </a:xfrm>
          <a:solidFill>
            <a:schemeClr val="tx2"/>
          </a:solidFill>
        </p:grpSpPr>
        <p:sp>
          <p:nvSpPr>
            <p:cNvPr id="31" name="Freeform 36"/>
            <p:cNvSpPr>
              <a:spLocks/>
            </p:cNvSpPr>
            <p:nvPr userDrawn="1"/>
          </p:nvSpPr>
          <p:spPr bwMode="auto">
            <a:xfrm>
              <a:off x="8750301" y="1223963"/>
              <a:ext cx="857250" cy="993775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142" y="11"/>
                </a:cxn>
                <a:cxn ang="0">
                  <a:pos x="99" y="41"/>
                </a:cxn>
                <a:cxn ang="0">
                  <a:pos x="96" y="5"/>
                </a:cxn>
                <a:cxn ang="0">
                  <a:pos x="0" y="5"/>
                </a:cxn>
                <a:cxn ang="0">
                  <a:pos x="0" y="42"/>
                </a:cxn>
                <a:cxn ang="0">
                  <a:pos x="21" y="45"/>
                </a:cxn>
                <a:cxn ang="0">
                  <a:pos x="46" y="52"/>
                </a:cxn>
                <a:cxn ang="0">
                  <a:pos x="46" y="263"/>
                </a:cxn>
                <a:cxn ang="0">
                  <a:pos x="6" y="284"/>
                </a:cxn>
                <a:cxn ang="0">
                  <a:pos x="6" y="311"/>
                </a:cxn>
                <a:cxn ang="0">
                  <a:pos x="146" y="311"/>
                </a:cxn>
                <a:cxn ang="0">
                  <a:pos x="146" y="285"/>
                </a:cxn>
                <a:cxn ang="0">
                  <a:pos x="109" y="265"/>
                </a:cxn>
                <a:cxn ang="0">
                  <a:pos x="110" y="96"/>
                </a:cxn>
                <a:cxn ang="0">
                  <a:pos x="130" y="58"/>
                </a:cxn>
                <a:cxn ang="0">
                  <a:pos x="188" y="42"/>
                </a:cxn>
                <a:cxn ang="0">
                  <a:pos x="200" y="44"/>
                </a:cxn>
                <a:cxn ang="0">
                  <a:pos x="268" y="19"/>
                </a:cxn>
                <a:cxn ang="0">
                  <a:pos x="198" y="0"/>
                </a:cxn>
              </a:cxnLst>
              <a:rect l="0" t="0" r="r" b="b"/>
              <a:pathLst>
                <a:path w="268" h="311">
                  <a:moveTo>
                    <a:pt x="198" y="0"/>
                  </a:moveTo>
                  <a:cubicBezTo>
                    <a:pt x="175" y="0"/>
                    <a:pt x="164" y="3"/>
                    <a:pt x="142" y="11"/>
                  </a:cubicBezTo>
                  <a:cubicBezTo>
                    <a:pt x="119" y="20"/>
                    <a:pt x="99" y="41"/>
                    <a:pt x="99" y="41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10" y="42"/>
                    <a:pt x="21" y="45"/>
                  </a:cubicBezTo>
                  <a:cubicBezTo>
                    <a:pt x="31" y="48"/>
                    <a:pt x="46" y="52"/>
                    <a:pt x="46" y="52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6" y="284"/>
                    <a:pt x="6" y="284"/>
                    <a:pt x="6" y="284"/>
                  </a:cubicBezTo>
                  <a:cubicBezTo>
                    <a:pt x="6" y="311"/>
                    <a:pt x="6" y="311"/>
                    <a:pt x="6" y="311"/>
                  </a:cubicBezTo>
                  <a:cubicBezTo>
                    <a:pt x="146" y="311"/>
                    <a:pt x="146" y="311"/>
                    <a:pt x="146" y="311"/>
                  </a:cubicBezTo>
                  <a:cubicBezTo>
                    <a:pt x="146" y="285"/>
                    <a:pt x="146" y="285"/>
                    <a:pt x="146" y="285"/>
                  </a:cubicBezTo>
                  <a:cubicBezTo>
                    <a:pt x="109" y="265"/>
                    <a:pt x="109" y="265"/>
                    <a:pt x="109" y="265"/>
                  </a:cubicBezTo>
                  <a:cubicBezTo>
                    <a:pt x="109" y="265"/>
                    <a:pt x="110" y="119"/>
                    <a:pt x="110" y="96"/>
                  </a:cubicBezTo>
                  <a:cubicBezTo>
                    <a:pt x="110" y="72"/>
                    <a:pt x="123" y="63"/>
                    <a:pt x="130" y="58"/>
                  </a:cubicBezTo>
                  <a:cubicBezTo>
                    <a:pt x="140" y="50"/>
                    <a:pt x="159" y="42"/>
                    <a:pt x="188" y="42"/>
                  </a:cubicBezTo>
                  <a:cubicBezTo>
                    <a:pt x="192" y="42"/>
                    <a:pt x="197" y="43"/>
                    <a:pt x="200" y="44"/>
                  </a:cubicBezTo>
                  <a:cubicBezTo>
                    <a:pt x="221" y="31"/>
                    <a:pt x="244" y="23"/>
                    <a:pt x="268" y="19"/>
                  </a:cubicBezTo>
                  <a:cubicBezTo>
                    <a:pt x="249" y="4"/>
                    <a:pt x="220" y="0"/>
                    <a:pt x="19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2" name="Freeform 37"/>
            <p:cNvSpPr>
              <a:spLocks/>
            </p:cNvSpPr>
            <p:nvPr userDrawn="1"/>
          </p:nvSpPr>
          <p:spPr bwMode="auto">
            <a:xfrm>
              <a:off x="8247063" y="407988"/>
              <a:ext cx="2336800" cy="2900362"/>
            </a:xfrm>
            <a:custGeom>
              <a:avLst/>
              <a:gdLst/>
              <a:ahLst/>
              <a:cxnLst>
                <a:cxn ang="0">
                  <a:pos x="453" y="873"/>
                </a:cxn>
                <a:cxn ang="0">
                  <a:pos x="34" y="454"/>
                </a:cxn>
                <a:cxn ang="0">
                  <a:pos x="453" y="34"/>
                </a:cxn>
                <a:cxn ang="0">
                  <a:pos x="730" y="139"/>
                </a:cxn>
                <a:cxn ang="0">
                  <a:pos x="730" y="95"/>
                </a:cxn>
                <a:cxn ang="0">
                  <a:pos x="453" y="0"/>
                </a:cxn>
                <a:cxn ang="0">
                  <a:pos x="0" y="454"/>
                </a:cxn>
                <a:cxn ang="0">
                  <a:pos x="453" y="907"/>
                </a:cxn>
                <a:cxn ang="0">
                  <a:pos x="730" y="812"/>
                </a:cxn>
                <a:cxn ang="0">
                  <a:pos x="730" y="768"/>
                </a:cxn>
                <a:cxn ang="0">
                  <a:pos x="453" y="873"/>
                </a:cxn>
              </a:cxnLst>
              <a:rect l="0" t="0" r="r" b="b"/>
              <a:pathLst>
                <a:path w="730" h="907">
                  <a:moveTo>
                    <a:pt x="453" y="873"/>
                  </a:moveTo>
                  <a:cubicBezTo>
                    <a:pt x="222" y="873"/>
                    <a:pt x="34" y="685"/>
                    <a:pt x="34" y="454"/>
                  </a:cubicBezTo>
                  <a:cubicBezTo>
                    <a:pt x="34" y="222"/>
                    <a:pt x="222" y="34"/>
                    <a:pt x="453" y="34"/>
                  </a:cubicBezTo>
                  <a:cubicBezTo>
                    <a:pt x="559" y="34"/>
                    <a:pt x="656" y="74"/>
                    <a:pt x="730" y="139"/>
                  </a:cubicBezTo>
                  <a:cubicBezTo>
                    <a:pt x="730" y="95"/>
                    <a:pt x="730" y="95"/>
                    <a:pt x="730" y="95"/>
                  </a:cubicBezTo>
                  <a:cubicBezTo>
                    <a:pt x="654" y="35"/>
                    <a:pt x="558" y="0"/>
                    <a:pt x="453" y="0"/>
                  </a:cubicBezTo>
                  <a:cubicBezTo>
                    <a:pt x="203" y="0"/>
                    <a:pt x="0" y="203"/>
                    <a:pt x="0" y="454"/>
                  </a:cubicBezTo>
                  <a:cubicBezTo>
                    <a:pt x="0" y="704"/>
                    <a:pt x="203" y="907"/>
                    <a:pt x="453" y="907"/>
                  </a:cubicBezTo>
                  <a:cubicBezTo>
                    <a:pt x="558" y="907"/>
                    <a:pt x="654" y="872"/>
                    <a:pt x="730" y="812"/>
                  </a:cubicBezTo>
                  <a:cubicBezTo>
                    <a:pt x="730" y="768"/>
                    <a:pt x="730" y="768"/>
                    <a:pt x="730" y="768"/>
                  </a:cubicBezTo>
                  <a:cubicBezTo>
                    <a:pt x="656" y="833"/>
                    <a:pt x="559" y="873"/>
                    <a:pt x="453" y="8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3" name="Freeform 38"/>
            <p:cNvSpPr>
              <a:spLocks/>
            </p:cNvSpPr>
            <p:nvPr userDrawn="1"/>
          </p:nvSpPr>
          <p:spPr bwMode="auto">
            <a:xfrm>
              <a:off x="9399588" y="1401763"/>
              <a:ext cx="425450" cy="815975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34" y="26"/>
                </a:cxn>
                <a:cxn ang="0">
                  <a:pos x="34" y="208"/>
                </a:cxn>
                <a:cxn ang="0">
                  <a:pos x="0" y="228"/>
                </a:cxn>
                <a:cxn ang="0">
                  <a:pos x="0" y="255"/>
                </a:cxn>
                <a:cxn ang="0">
                  <a:pos x="133" y="255"/>
                </a:cxn>
                <a:cxn ang="0">
                  <a:pos x="133" y="227"/>
                </a:cxn>
                <a:cxn ang="0">
                  <a:pos x="96" y="207"/>
                </a:cxn>
                <a:cxn ang="0">
                  <a:pos x="94" y="31"/>
                </a:cxn>
                <a:cxn ang="0">
                  <a:pos x="89" y="0"/>
                </a:cxn>
                <a:cxn ang="0">
                  <a:pos x="31" y="14"/>
                </a:cxn>
              </a:cxnLst>
              <a:rect l="0" t="0" r="r" b="b"/>
              <a:pathLst>
                <a:path w="133" h="255">
                  <a:moveTo>
                    <a:pt x="31" y="14"/>
                  </a:moveTo>
                  <a:cubicBezTo>
                    <a:pt x="33" y="18"/>
                    <a:pt x="34" y="22"/>
                    <a:pt x="34" y="26"/>
                  </a:cubicBezTo>
                  <a:cubicBezTo>
                    <a:pt x="34" y="45"/>
                    <a:pt x="34" y="208"/>
                    <a:pt x="34" y="20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33" y="255"/>
                    <a:pt x="133" y="255"/>
                    <a:pt x="133" y="255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6" y="207"/>
                    <a:pt x="95" y="44"/>
                    <a:pt x="94" y="31"/>
                  </a:cubicBezTo>
                  <a:cubicBezTo>
                    <a:pt x="94" y="24"/>
                    <a:pt x="93" y="12"/>
                    <a:pt x="89" y="0"/>
                  </a:cubicBezTo>
                  <a:cubicBezTo>
                    <a:pt x="68" y="0"/>
                    <a:pt x="49" y="5"/>
                    <a:pt x="31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7" name="bmkFldName"/>
          <p:cNvSpPr txBox="1"/>
          <p:nvPr userDrawn="1"/>
        </p:nvSpPr>
        <p:spPr>
          <a:xfrm>
            <a:off x="492037" y="3430552"/>
            <a:ext cx="64087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noProof="0" smtClean="0"/>
              <a:t> </a:t>
            </a:r>
            <a:endParaRPr lang="en-GB" sz="1000" noProof="0" dirty="0"/>
          </a:p>
        </p:txBody>
      </p:sp>
      <p:pic>
        <p:nvPicPr>
          <p:cNvPr id="24" name="Forsidegrafik201" descr="Aalborg Sygehus - Århus Universitetshospital_Forsidegrafik2_2057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9600" y="4085994"/>
            <a:ext cx="6631745" cy="972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841E-5726-4D5A-BEB9-108A475D854B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4406900"/>
            <a:ext cx="8178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Klik for at redigere titeltypografi i masteren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188" y="2906713"/>
            <a:ext cx="81788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Klik for at redigere typografi i masteren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4B71A-F9B9-478C-8715-E19621A5B07D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8" y="1646238"/>
            <a:ext cx="39600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988" y="1646238"/>
            <a:ext cx="39600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8455F-5CA1-49B8-B603-02A297D79F0E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224644"/>
            <a:ext cx="8178800" cy="1080281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for at redigere titeltypografi i masteren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396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Klik for at redigere typografi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3960000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Klik for at redigere typografi i masteren</a:t>
            </a:r>
          </a:p>
          <a:p>
            <a:pPr lvl="1"/>
            <a:r>
              <a:rPr lang="en-GB" smtClean="0"/>
              <a:t>Andet niveau</a:t>
            </a:r>
          </a:p>
          <a:p>
            <a:pPr lvl="2"/>
            <a:r>
              <a:rPr lang="en-GB" smtClean="0"/>
              <a:t>Tredje niveau</a:t>
            </a:r>
          </a:p>
          <a:p>
            <a:pPr lvl="3"/>
            <a:r>
              <a:rPr lang="en-GB" smtClean="0"/>
              <a:t>Fjerde niveau</a:t>
            </a:r>
          </a:p>
          <a:p>
            <a:pPr lvl="4"/>
            <a:r>
              <a:rPr lang="en-GB" smtClean="0"/>
              <a:t>Femte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2988" y="1646238"/>
            <a:ext cx="396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Klik for at redigere typografi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2988" y="2286000"/>
            <a:ext cx="3960000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Klik for at redigere typografi i masteren</a:t>
            </a:r>
          </a:p>
          <a:p>
            <a:pPr lvl="1"/>
            <a:r>
              <a:rPr lang="en-GB" smtClean="0"/>
              <a:t>Andet niveau</a:t>
            </a:r>
          </a:p>
          <a:p>
            <a:pPr lvl="2"/>
            <a:r>
              <a:rPr lang="en-GB" smtClean="0"/>
              <a:t>Tredje niveau</a:t>
            </a:r>
          </a:p>
          <a:p>
            <a:pPr lvl="3"/>
            <a:r>
              <a:rPr lang="en-GB" smtClean="0"/>
              <a:t>Fjerde niveau</a:t>
            </a:r>
          </a:p>
          <a:p>
            <a:pPr lvl="4"/>
            <a:r>
              <a:rPr lang="en-GB" smtClean="0"/>
              <a:t>Femte niveau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52B8D-DC76-4B9C-9A4F-773F7BFA10A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for at redigere titeltypografi i masteren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5E09D-5107-400F-AA90-528FF4551E3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FCBDE-7C5B-4947-A025-3A5AA2643711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0"/>
            <a:ext cx="9144000" cy="234000"/>
          </a:xfrm>
          <a:prstGeom prst="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noProof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6314730"/>
            <a:ext cx="9144000" cy="543600"/>
          </a:xfrm>
          <a:prstGeom prst="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239617"/>
            <a:ext cx="8178799" cy="105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titeltypografi i masteren</a:t>
            </a:r>
            <a:endParaRPr lang="en-GB" noProof="0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9" y="1646238"/>
            <a:ext cx="81787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teksttypografierne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 dirty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4188" y="5949950"/>
            <a:ext cx="8178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-3175"/>
            <a:ext cx="1619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2838" y="-3175"/>
            <a:ext cx="411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2000" tIns="0" rIns="7200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9BEB5ED-C561-47F7-81DF-42A897CD034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20" name="Undersidegrafik01" descr="Aalborg Sygehus - Århus Universitetshospital_Undersidegrafik_2057.w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42800" y="6350395"/>
            <a:ext cx="4015385" cy="588526"/>
          </a:xfrm>
          <a:prstGeom prst="rect">
            <a:avLst/>
          </a:prstGeom>
        </p:spPr>
      </p:pic>
      <p:pic>
        <p:nvPicPr>
          <p:cNvPr id="21" name="Undersidegrafik201" descr="Region Nordjylland_Undersidegrafik2_2057.wm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210801" y="6405524"/>
            <a:ext cx="1813731" cy="50774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9" r:id="rId3"/>
    <p:sldLayoutId id="2147483653" r:id="rId4"/>
    <p:sldLayoutId id="2147483658" r:id="rId5"/>
    <p:sldLayoutId id="2147483655" r:id="rId6"/>
    <p:sldLayoutId id="2147483656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2000">
          <a:solidFill>
            <a:schemeClr val="tx1"/>
          </a:solidFill>
          <a:latin typeface="+mn-lt"/>
        </a:defRPr>
      </a:lvl2pPr>
      <a:lvl3pPr marL="895350" indent="-17462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>
          <a:solidFill>
            <a:schemeClr val="tx1"/>
          </a:solidFill>
          <a:latin typeface="+mn-lt"/>
        </a:defRPr>
      </a:lvl3pPr>
      <a:lvl4pPr marL="1257300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1400">
          <a:solidFill>
            <a:schemeClr val="tx1"/>
          </a:solidFill>
          <a:latin typeface="+mn-lt"/>
        </a:defRPr>
      </a:lvl4pPr>
      <a:lvl5pPr marL="1619250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5pPr>
      <a:lvl6pPr marL="2076450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4406"/>
            <a:ext cx="7394115" cy="3068609"/>
          </a:xfrm>
        </p:spPr>
        <p:txBody>
          <a:bodyPr/>
          <a:lstStyle/>
          <a:p>
            <a:pPr algn="ctr"/>
            <a:r>
              <a:rPr lang="en-GB" sz="4000" dirty="0" smtClean="0"/>
              <a:t>ATP </a:t>
            </a:r>
            <a:r>
              <a:rPr lang="en-GB" sz="4000" dirty="0" err="1" smtClean="0"/>
              <a:t>måling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en-GB" sz="4000" dirty="0" smtClean="0"/>
              <a:t>VERSUS </a:t>
            </a:r>
            <a:br>
              <a:rPr lang="en-GB" sz="4000" dirty="0" smtClean="0"/>
            </a:br>
            <a:r>
              <a:rPr lang="en-GB" sz="4000" dirty="0" err="1" smtClean="0"/>
              <a:t>visuel</a:t>
            </a:r>
            <a:r>
              <a:rPr lang="en-GB" sz="4000" dirty="0" smtClean="0"/>
              <a:t> </a:t>
            </a:r>
            <a:r>
              <a:rPr lang="en-GB" sz="4000" dirty="0" err="1" smtClean="0"/>
              <a:t>inspektion</a:t>
            </a:r>
            <a:r>
              <a:rPr lang="en-GB" sz="4000" dirty="0" smtClean="0"/>
              <a:t> </a:t>
            </a:r>
            <a:r>
              <a:rPr lang="en-GB" sz="4000" dirty="0" smtClean="0"/>
              <a:t>og </a:t>
            </a:r>
            <a:r>
              <a:rPr lang="en-GB" sz="4000" dirty="0" err="1" smtClean="0"/>
              <a:t>mikrobiologisk</a:t>
            </a:r>
            <a:r>
              <a:rPr lang="en-GB" sz="4000" dirty="0" smtClean="0"/>
              <a:t> </a:t>
            </a:r>
            <a:r>
              <a:rPr lang="en-GB" sz="4000" dirty="0" err="1" smtClean="0"/>
              <a:t>måling</a:t>
            </a:r>
            <a:endParaRPr lang="en-GB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 descr="C:\Users\cgrg\AppData\Local\Microsoft\Windows\Temporary Internet Files\Content.Outlook\JWKIFWE7\IMG_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03648"/>
            <a:ext cx="9577064" cy="1276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C:\Users\cgrg\AppData\Local\Microsoft\Windows\Temporary Internet Files\Content.Outlook\JWKIFWE7\IMG_0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75656"/>
            <a:ext cx="9612560" cy="12816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C:\Users\cgrg\AppData\Local\Microsoft\Windows\Temporary Internet Files\Content.Outlook\JWKIFWE7\IMG_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-3915816"/>
            <a:ext cx="11356726" cy="15142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cgrg\AppData\Local\Microsoft\Windows\Temporary Internet Files\Content.Outlook\JWKIFWE7\IMG_0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772550" cy="13030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cgrg\AppData\Local\Microsoft\Windows\Temporary Internet Files\Content.Outlook\JWKIFWE7\IMG_0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71800"/>
            <a:ext cx="9916566" cy="1322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 descr="C:\Users\cgrg\AppData\Local\Microsoft\Windows\Temporary Internet Files\Content.Outlook\JWKIFWE7\IMG_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2043608"/>
            <a:ext cx="10420622" cy="138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cgrg\AppData\Local\Microsoft\Windows\Temporary Internet Files\Content.Outlook\JWKIFWE7\IMG_0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87824"/>
            <a:ext cx="10657184" cy="14209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C:\Users\cgrg\AppData\Local\Microsoft\Windows\Temporary Internet Files\Content.Outlook\JWKIFWE7\IMG_0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71600"/>
            <a:ext cx="9144000" cy="1197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cgrg\AppData\Local\Microsoft\Windows\Temporary Internet Files\Content.Outlook\JWKIFWE7\IMG_0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-2907704"/>
            <a:ext cx="11140702" cy="14854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4188" y="2636912"/>
            <a:ext cx="8178800" cy="3132063"/>
          </a:xfrm>
        </p:spPr>
        <p:txBody>
          <a:bodyPr/>
          <a:lstStyle/>
          <a:p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sengene</a:t>
            </a:r>
            <a:r>
              <a:rPr lang="en-GB" dirty="0" smtClean="0"/>
              <a:t> </a:t>
            </a:r>
            <a:r>
              <a:rPr lang="en-GB" dirty="0" err="1" smtClean="0"/>
              <a:t>målte</a:t>
            </a:r>
            <a:r>
              <a:rPr lang="en-GB" dirty="0" smtClean="0"/>
              <a:t> vi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følgende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636588" y="392017"/>
            <a:ext cx="8178799" cy="80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239617"/>
            <a:ext cx="8178799" cy="597095"/>
          </a:xfrm>
        </p:spPr>
        <p:txBody>
          <a:bodyPr/>
          <a:lstStyle/>
          <a:p>
            <a:pPr algn="ctr"/>
            <a:r>
              <a:rPr lang="en-GB" sz="2800" dirty="0" err="1" smtClean="0"/>
              <a:t>Eksperimentet</a:t>
            </a:r>
            <a:r>
              <a:rPr lang="en-GB" sz="2800" dirty="0" smtClean="0"/>
              <a:t>: </a:t>
            </a:r>
            <a:r>
              <a:rPr lang="en-GB" sz="2800" dirty="0" err="1" smtClean="0"/>
              <a:t>Hvordan</a:t>
            </a:r>
            <a:r>
              <a:rPr lang="en-GB" sz="2800" dirty="0" smtClean="0"/>
              <a:t> </a:t>
            </a:r>
            <a:r>
              <a:rPr lang="en-GB" sz="2800" dirty="0" err="1" smtClean="0"/>
              <a:t>gjorde</a:t>
            </a:r>
            <a:r>
              <a:rPr lang="en-GB" sz="2800" dirty="0" smtClean="0"/>
              <a:t> vi?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4189" y="1124744"/>
            <a:ext cx="8178799" cy="5184576"/>
          </a:xfrm>
        </p:spPr>
        <p:txBody>
          <a:bodyPr/>
          <a:lstStyle/>
          <a:p>
            <a:r>
              <a:rPr lang="en-GB" dirty="0" err="1" smtClean="0"/>
              <a:t>Sammenlignede</a:t>
            </a:r>
            <a:r>
              <a:rPr lang="en-GB" dirty="0" smtClean="0"/>
              <a:t> </a:t>
            </a:r>
            <a:r>
              <a:rPr lang="en-GB" dirty="0" err="1" smtClean="0"/>
              <a:t>visuel</a:t>
            </a:r>
            <a:r>
              <a:rPr lang="en-GB" dirty="0" smtClean="0"/>
              <a:t> </a:t>
            </a:r>
            <a:r>
              <a:rPr lang="en-GB" dirty="0" err="1" smtClean="0"/>
              <a:t>inspektion</a:t>
            </a:r>
            <a:r>
              <a:rPr lang="en-GB" dirty="0" smtClean="0"/>
              <a:t> med </a:t>
            </a:r>
            <a:r>
              <a:rPr lang="en-GB" dirty="0" smtClean="0"/>
              <a:t>ATP </a:t>
            </a:r>
            <a:r>
              <a:rPr lang="en-GB" dirty="0" err="1" smtClean="0"/>
              <a:t>måling</a:t>
            </a:r>
            <a:r>
              <a:rPr lang="en-GB" dirty="0" smtClean="0"/>
              <a:t> og med </a:t>
            </a:r>
            <a:r>
              <a:rPr lang="en-GB" dirty="0" err="1" smtClean="0"/>
              <a:t>mikrobiologisk</a:t>
            </a:r>
            <a:r>
              <a:rPr lang="en-GB" dirty="0" smtClean="0"/>
              <a:t> </a:t>
            </a:r>
            <a:r>
              <a:rPr lang="en-GB" dirty="0" err="1" smtClean="0"/>
              <a:t>måling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På</a:t>
            </a:r>
            <a:r>
              <a:rPr lang="en-GB" dirty="0" smtClean="0"/>
              <a:t> 3 </a:t>
            </a:r>
            <a:r>
              <a:rPr lang="en-GB" dirty="0" err="1" smtClean="0"/>
              <a:t>forskellige</a:t>
            </a:r>
            <a:r>
              <a:rPr lang="en-GB" dirty="0" smtClean="0"/>
              <a:t> </a:t>
            </a:r>
            <a:r>
              <a:rPr lang="en-GB" dirty="0" err="1" smtClean="0"/>
              <a:t>afdelinger</a:t>
            </a:r>
            <a:endParaRPr lang="en-GB" dirty="0" smtClean="0"/>
          </a:p>
          <a:p>
            <a:pPr lvl="1"/>
            <a:r>
              <a:rPr lang="en-GB" dirty="0" err="1" smtClean="0"/>
              <a:t>Medicinsk</a:t>
            </a:r>
            <a:endParaRPr lang="en-GB" dirty="0" smtClean="0"/>
          </a:p>
          <a:p>
            <a:pPr lvl="1"/>
            <a:r>
              <a:rPr lang="en-GB" dirty="0" err="1" smtClean="0"/>
              <a:t>Kirurgisk</a:t>
            </a:r>
            <a:endParaRPr lang="en-GB" dirty="0" smtClean="0"/>
          </a:p>
          <a:p>
            <a:pPr lvl="1"/>
            <a:r>
              <a:rPr lang="en-GB" dirty="0" err="1" smtClean="0"/>
              <a:t>Intensiv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I “</a:t>
            </a:r>
            <a:r>
              <a:rPr lang="en-GB" dirty="0" err="1" smtClean="0"/>
              <a:t>sengevasken</a:t>
            </a:r>
            <a:r>
              <a:rPr lang="en-GB" dirty="0" smtClean="0"/>
              <a:t>” </a:t>
            </a:r>
            <a:r>
              <a:rPr lang="en-GB" dirty="0" err="1" smtClean="0"/>
              <a:t>på</a:t>
            </a:r>
            <a:r>
              <a:rPr lang="en-GB" dirty="0" smtClean="0"/>
              <a:t> 3 </a:t>
            </a:r>
            <a:r>
              <a:rPr lang="en-GB" dirty="0" err="1" smtClean="0"/>
              <a:t>senge</a:t>
            </a: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9" name="Picture 3" descr="C:\Users\cgrg\AppData\Local\Microsoft\Windows\Temporary Internet Files\Content.Outlook\JWKIFWE7\IMG_0307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144000" cy="1206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C:\Users\cgrg\AppData\Local\Microsoft\Windows\Temporary Internet Files\Content.Outlook\JWKIFWE7\IMG_030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5496"/>
            <a:ext cx="10060582" cy="13414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C:\Users\cgrg\AppData\Local\Microsoft\Windows\Temporary Internet Files\Content.Outlook\JWKIFWE7\IMG_030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534" y="-2619672"/>
            <a:ext cx="9628534" cy="1283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C:\Users\cgrg\AppData\Local\Microsoft\Windows\Temporary Internet Files\Content.Outlook\JWKIFWE7\IMG_031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8550" y="-1395536"/>
            <a:ext cx="9772550" cy="13030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Vores</a:t>
            </a:r>
            <a:r>
              <a:rPr lang="en-GB" dirty="0" smtClean="0"/>
              <a:t> </a:t>
            </a:r>
            <a:r>
              <a:rPr lang="en-GB" dirty="0" err="1" smtClean="0"/>
              <a:t>resultater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sengestuerne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467544" y="1700808"/>
          <a:ext cx="8496944" cy="44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10801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Visuel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vurdering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err="1" smtClean="0"/>
                        <a:t>Acceptabelt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niveau</a:t>
                      </a:r>
                      <a:r>
                        <a:rPr lang="en-GB" dirty="0" smtClean="0"/>
                        <a:t>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ATP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err="1" smtClean="0"/>
                        <a:t>Acceptabelt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niveau</a:t>
                      </a:r>
                      <a:r>
                        <a:rPr lang="en-GB" dirty="0" smtClean="0"/>
                        <a:t>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Mikrobiologisk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måling</a:t>
                      </a:r>
                      <a:endParaRPr lang="en-GB" baseline="0" dirty="0" smtClean="0"/>
                    </a:p>
                    <a:p>
                      <a:r>
                        <a:rPr lang="en-GB" baseline="0" dirty="0" err="1" smtClean="0"/>
                        <a:t>Acceptabelt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niveau</a:t>
                      </a:r>
                      <a:r>
                        <a:rPr lang="en-GB" baseline="0" dirty="0" smtClean="0"/>
                        <a:t> %</a:t>
                      </a:r>
                      <a:endParaRPr lang="en-GB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Stue</a:t>
                      </a:r>
                      <a:r>
                        <a:rPr lang="en-GB" dirty="0" smtClean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78 %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100 %</a:t>
                      </a:r>
                      <a:endParaRPr lang="en-GB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Stue</a:t>
                      </a:r>
                      <a:r>
                        <a:rPr lang="en-GB" dirty="0" smtClean="0"/>
                        <a:t>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44 %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89 %</a:t>
                      </a:r>
                      <a:endParaRPr lang="en-GB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Stue</a:t>
                      </a:r>
                      <a:r>
                        <a:rPr lang="en-GB" dirty="0" smtClean="0"/>
                        <a:t>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43 %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188" y="239617"/>
            <a:ext cx="8178799" cy="813119"/>
          </a:xfrm>
        </p:spPr>
        <p:txBody>
          <a:bodyPr/>
          <a:lstStyle/>
          <a:p>
            <a:pPr algn="ctr"/>
            <a:r>
              <a:rPr lang="en-GB" dirty="0" err="1" smtClean="0"/>
              <a:t>Kommentarer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den </a:t>
            </a:r>
            <a:r>
              <a:rPr lang="en-GB" dirty="0" err="1" smtClean="0"/>
              <a:t>visuelle</a:t>
            </a:r>
            <a:r>
              <a:rPr lang="en-GB" dirty="0" smtClean="0"/>
              <a:t> </a:t>
            </a:r>
            <a:r>
              <a:rPr lang="en-GB" dirty="0" err="1" smtClean="0"/>
              <a:t>vurdering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Flere</a:t>
            </a:r>
            <a:r>
              <a:rPr lang="en-GB" dirty="0" smtClean="0"/>
              <a:t> </a:t>
            </a:r>
            <a:r>
              <a:rPr lang="en-GB" dirty="0" err="1" smtClean="0"/>
              <a:t>risikopunkter</a:t>
            </a:r>
            <a:r>
              <a:rPr lang="en-GB" dirty="0" smtClean="0"/>
              <a:t> “</a:t>
            </a:r>
            <a:r>
              <a:rPr lang="en-GB" dirty="0" err="1" smtClean="0"/>
              <a:t>fandtes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” </a:t>
            </a:r>
            <a:r>
              <a:rPr lang="en-GB" dirty="0" err="1" smtClean="0"/>
              <a:t>på</a:t>
            </a:r>
            <a:r>
              <a:rPr lang="en-GB" dirty="0" smtClean="0"/>
              <a:t> en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stuerne</a:t>
            </a:r>
            <a:r>
              <a:rPr lang="en-GB" dirty="0" smtClean="0"/>
              <a:t>,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var</a:t>
            </a:r>
            <a:r>
              <a:rPr lang="en-GB" dirty="0" smtClean="0"/>
              <a:t> en </a:t>
            </a:r>
            <a:r>
              <a:rPr lang="en-GB" dirty="0" err="1" smtClean="0"/>
              <a:t>intensiv</a:t>
            </a:r>
            <a:r>
              <a:rPr lang="en-GB" dirty="0" smtClean="0"/>
              <a:t> </a:t>
            </a:r>
            <a:r>
              <a:rPr lang="en-GB" dirty="0" err="1" smtClean="0"/>
              <a:t>stue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Vi </a:t>
            </a:r>
            <a:r>
              <a:rPr lang="en-GB" dirty="0" err="1" smtClean="0"/>
              <a:t>konstaterede</a:t>
            </a:r>
            <a:r>
              <a:rPr lang="en-GB" dirty="0" smtClean="0"/>
              <a:t>, at </a:t>
            </a:r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arbejdes</a:t>
            </a:r>
            <a:r>
              <a:rPr lang="en-GB" dirty="0" smtClean="0"/>
              <a:t> med </a:t>
            </a:r>
            <a:r>
              <a:rPr lang="en-GB" dirty="0" err="1" smtClean="0"/>
              <a:t>fokus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risikopunkter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Kommentarer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ATP </a:t>
            </a:r>
            <a:r>
              <a:rPr lang="en-GB" dirty="0" err="1" smtClean="0"/>
              <a:t>målingen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De </a:t>
            </a:r>
            <a:r>
              <a:rPr lang="en-GB" dirty="0" err="1" smtClean="0"/>
              <a:t>største</a:t>
            </a:r>
            <a:r>
              <a:rPr lang="en-GB" dirty="0" smtClean="0"/>
              <a:t> </a:t>
            </a:r>
            <a:r>
              <a:rPr lang="en-GB" dirty="0" err="1" smtClean="0"/>
              <a:t>værdier</a:t>
            </a:r>
            <a:r>
              <a:rPr lang="en-GB" dirty="0" smtClean="0"/>
              <a:t> </a:t>
            </a:r>
            <a:r>
              <a:rPr lang="en-GB" dirty="0" err="1" smtClean="0"/>
              <a:t>fandtes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dropstativer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Vores</a:t>
            </a:r>
            <a:r>
              <a:rPr lang="en-GB" dirty="0" smtClean="0"/>
              <a:t> </a:t>
            </a:r>
            <a:r>
              <a:rPr lang="en-GB" dirty="0" err="1" smtClean="0"/>
              <a:t>resultater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relateres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mange ting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 smtClean="0"/>
          </a:p>
          <a:p>
            <a:pPr lvl="1"/>
            <a:r>
              <a:rPr lang="en-GB" dirty="0" smtClean="0"/>
              <a:t>Mange </a:t>
            </a:r>
            <a:r>
              <a:rPr lang="en-GB" dirty="0" err="1" smtClean="0"/>
              <a:t>ridser</a:t>
            </a:r>
            <a:r>
              <a:rPr lang="en-GB" dirty="0" smtClean="0"/>
              <a:t>, </a:t>
            </a:r>
            <a:r>
              <a:rPr lang="en-GB" dirty="0" err="1" smtClean="0"/>
              <a:t>organiske</a:t>
            </a:r>
            <a:r>
              <a:rPr lang="en-GB" dirty="0" smtClean="0"/>
              <a:t> </a:t>
            </a:r>
            <a:r>
              <a:rPr lang="en-GB" dirty="0" err="1" smtClean="0"/>
              <a:t>materiale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anden</a:t>
            </a:r>
            <a:r>
              <a:rPr lang="en-GB" dirty="0" smtClean="0"/>
              <a:t> art end </a:t>
            </a:r>
            <a:r>
              <a:rPr lang="en-GB" dirty="0" err="1" smtClean="0"/>
              <a:t>mikroorganismer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Kommentarer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de </a:t>
            </a:r>
            <a:r>
              <a:rPr lang="en-GB" dirty="0" err="1" smtClean="0"/>
              <a:t>mikrobiologiske</a:t>
            </a:r>
            <a:r>
              <a:rPr lang="en-GB" dirty="0" smtClean="0"/>
              <a:t> fund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Acceptabelt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</a:t>
            </a:r>
            <a:r>
              <a:rPr lang="en-GB" dirty="0" err="1" smtClean="0"/>
              <a:t>defineret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&lt; 2,5 </a:t>
            </a:r>
            <a:r>
              <a:rPr lang="en-GB" dirty="0" err="1" smtClean="0"/>
              <a:t>cfu</a:t>
            </a:r>
            <a:r>
              <a:rPr lang="en-GB" dirty="0" smtClean="0"/>
              <a:t> pr cm²</a:t>
            </a:r>
          </a:p>
          <a:p>
            <a:endParaRPr lang="en-GB" dirty="0" smtClean="0"/>
          </a:p>
          <a:p>
            <a:r>
              <a:rPr lang="en-GB" dirty="0" err="1" smtClean="0"/>
              <a:t>Tilhørende</a:t>
            </a:r>
            <a:r>
              <a:rPr lang="en-GB" dirty="0" smtClean="0"/>
              <a:t> normal </a:t>
            </a:r>
            <a:r>
              <a:rPr lang="en-GB" dirty="0" err="1" smtClean="0"/>
              <a:t>hudflora</a:t>
            </a:r>
            <a:r>
              <a:rPr lang="en-GB" dirty="0" smtClean="0"/>
              <a:t>, kun </a:t>
            </a:r>
            <a:r>
              <a:rPr lang="en-GB" dirty="0" err="1" smtClean="0"/>
              <a:t>opportunistisk</a:t>
            </a:r>
            <a:r>
              <a:rPr lang="en-GB" dirty="0" smtClean="0"/>
              <a:t> </a:t>
            </a:r>
            <a:r>
              <a:rPr lang="en-GB" dirty="0" err="1" smtClean="0"/>
              <a:t>patogene</a:t>
            </a:r>
            <a:r>
              <a:rPr lang="en-GB" dirty="0" smtClean="0"/>
              <a:t>: </a:t>
            </a:r>
            <a:r>
              <a:rPr lang="en-GB" dirty="0" err="1" smtClean="0"/>
              <a:t>koagulase</a:t>
            </a:r>
            <a:r>
              <a:rPr lang="en-GB" dirty="0" smtClean="0"/>
              <a:t> negative </a:t>
            </a:r>
            <a:r>
              <a:rPr lang="en-GB" dirty="0" err="1" smtClean="0"/>
              <a:t>stafylokokker</a:t>
            </a:r>
            <a:r>
              <a:rPr lang="en-GB" dirty="0" smtClean="0"/>
              <a:t> og </a:t>
            </a:r>
            <a:r>
              <a:rPr lang="en-GB" dirty="0" err="1" smtClean="0"/>
              <a:t>koryneforme</a:t>
            </a:r>
            <a:r>
              <a:rPr lang="en-GB" dirty="0" smtClean="0"/>
              <a:t> </a:t>
            </a:r>
            <a:r>
              <a:rPr lang="en-GB" dirty="0" err="1" smtClean="0"/>
              <a:t>grampositive</a:t>
            </a:r>
            <a:r>
              <a:rPr lang="en-GB" dirty="0" smtClean="0"/>
              <a:t> stave</a:t>
            </a:r>
          </a:p>
          <a:p>
            <a:endParaRPr lang="en-GB" dirty="0" smtClean="0"/>
          </a:p>
          <a:p>
            <a:r>
              <a:rPr lang="en-GB" dirty="0" err="1" smtClean="0"/>
              <a:t>Ingen</a:t>
            </a:r>
            <a:r>
              <a:rPr lang="en-GB" dirty="0" smtClean="0"/>
              <a:t> fund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potentielt</a:t>
            </a:r>
            <a:r>
              <a:rPr lang="en-GB" dirty="0" smtClean="0"/>
              <a:t> </a:t>
            </a:r>
            <a:r>
              <a:rPr lang="en-GB" dirty="0" err="1" smtClean="0"/>
              <a:t>patogene</a:t>
            </a:r>
            <a:r>
              <a:rPr lang="en-GB" dirty="0" smtClean="0"/>
              <a:t> </a:t>
            </a:r>
            <a:r>
              <a:rPr lang="en-GB" dirty="0" err="1" smtClean="0"/>
              <a:t>bakerier</a:t>
            </a:r>
            <a:r>
              <a:rPr lang="en-GB" dirty="0" smtClean="0"/>
              <a:t>/</a:t>
            </a:r>
            <a:r>
              <a:rPr lang="en-GB" dirty="0" err="1" smtClean="0"/>
              <a:t>risikoindikatorbakterier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De 11%, </a:t>
            </a:r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var</a:t>
            </a:r>
            <a:r>
              <a:rPr lang="en-GB" dirty="0" smtClean="0"/>
              <a:t> acceptable </a:t>
            </a:r>
            <a:r>
              <a:rPr lang="en-GB" dirty="0" err="1" smtClean="0"/>
              <a:t>kommer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ET fund: </a:t>
            </a:r>
            <a:r>
              <a:rPr lang="en-GB" dirty="0" err="1" smtClean="0"/>
              <a:t>Fra</a:t>
            </a:r>
            <a:r>
              <a:rPr lang="en-GB" dirty="0" smtClean="0"/>
              <a:t> et </a:t>
            </a:r>
            <a:r>
              <a:rPr lang="en-GB" dirty="0" err="1" smtClean="0"/>
              <a:t>toiletbræt</a:t>
            </a:r>
            <a:r>
              <a:rPr lang="en-GB" dirty="0" smtClean="0"/>
              <a:t>, MEN ATP </a:t>
            </a:r>
            <a:r>
              <a:rPr lang="en-GB" dirty="0" err="1" smtClean="0"/>
              <a:t>viste</a:t>
            </a:r>
            <a:r>
              <a:rPr lang="en-GB" dirty="0" smtClean="0"/>
              <a:t> </a:t>
            </a:r>
            <a:r>
              <a:rPr lang="en-GB" dirty="0" err="1" smtClean="0"/>
              <a:t>målingen</a:t>
            </a:r>
            <a:r>
              <a:rPr lang="en-GB" dirty="0" smtClean="0"/>
              <a:t> et </a:t>
            </a:r>
            <a:r>
              <a:rPr lang="en-GB" dirty="0" err="1" smtClean="0"/>
              <a:t>acceptabelt</a:t>
            </a:r>
            <a:r>
              <a:rPr lang="en-GB" dirty="0" smtClean="0"/>
              <a:t> fund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Vores</a:t>
            </a:r>
            <a:r>
              <a:rPr lang="en-GB" dirty="0" smtClean="0"/>
              <a:t> </a:t>
            </a:r>
            <a:r>
              <a:rPr lang="en-GB" dirty="0" err="1" smtClean="0"/>
              <a:t>resultater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sengene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467544" y="1700808"/>
          <a:ext cx="8496944" cy="44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10801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Visuel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vurdering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err="1" smtClean="0"/>
                        <a:t>Acceptabelt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niveau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ATP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err="1" smtClean="0"/>
                        <a:t>Acceptabelt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niveau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Mikrobiologisk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måling</a:t>
                      </a:r>
                      <a:endParaRPr lang="en-GB" baseline="0" dirty="0" smtClean="0"/>
                    </a:p>
                    <a:p>
                      <a:r>
                        <a:rPr lang="en-GB" baseline="0" dirty="0" err="1" smtClean="0"/>
                        <a:t>Acceptabelt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niveau</a:t>
                      </a:r>
                      <a:endParaRPr lang="en-GB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Seng</a:t>
                      </a:r>
                      <a:r>
                        <a:rPr lang="en-GB" dirty="0" smtClean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100 %</a:t>
                      </a:r>
                      <a:endParaRPr lang="en-GB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Seng</a:t>
                      </a:r>
                      <a:r>
                        <a:rPr lang="en-GB" dirty="0" smtClean="0"/>
                        <a:t>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100 %</a:t>
                      </a:r>
                      <a:endParaRPr lang="en-GB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Seng</a:t>
                      </a:r>
                      <a:r>
                        <a:rPr lang="en-GB" dirty="0" smtClean="0"/>
                        <a:t>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100 %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Om </a:t>
            </a:r>
            <a:r>
              <a:rPr lang="en-GB" dirty="0" err="1" smtClean="0"/>
              <a:t>fundet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sengene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Ingen</a:t>
            </a:r>
            <a:r>
              <a:rPr lang="en-GB" dirty="0" smtClean="0"/>
              <a:t> acceptable ATP </a:t>
            </a:r>
            <a:r>
              <a:rPr lang="en-GB" dirty="0" err="1" smtClean="0"/>
              <a:t>målinger</a:t>
            </a:r>
            <a:r>
              <a:rPr lang="en-GB" dirty="0" smtClean="0"/>
              <a:t>, </a:t>
            </a:r>
            <a:r>
              <a:rPr lang="en-GB" dirty="0" err="1" smtClean="0"/>
              <a:t>største</a:t>
            </a:r>
            <a:r>
              <a:rPr lang="en-GB" dirty="0" smtClean="0"/>
              <a:t> </a:t>
            </a:r>
            <a:r>
              <a:rPr lang="en-GB" dirty="0" err="1" smtClean="0"/>
              <a:t>målinger</a:t>
            </a:r>
            <a:r>
              <a:rPr lang="en-GB" dirty="0" smtClean="0"/>
              <a:t> </a:t>
            </a:r>
            <a:r>
              <a:rPr lang="en-GB" dirty="0" err="1" smtClean="0"/>
              <a:t>var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sengegalgerne</a:t>
            </a:r>
            <a:r>
              <a:rPr lang="en-GB" dirty="0" smtClean="0"/>
              <a:t>, </a:t>
            </a:r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fremstod</a:t>
            </a:r>
            <a:r>
              <a:rPr lang="en-GB" dirty="0" smtClean="0"/>
              <a:t> </a:t>
            </a:r>
            <a:r>
              <a:rPr lang="en-GB" dirty="0" err="1" smtClean="0"/>
              <a:t>ru</a:t>
            </a:r>
            <a:r>
              <a:rPr lang="en-GB" dirty="0" smtClean="0"/>
              <a:t> med </a:t>
            </a:r>
            <a:r>
              <a:rPr lang="en-GB" dirty="0" err="1" smtClean="0"/>
              <a:t>plastafskalning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mikrobiologiske</a:t>
            </a:r>
            <a:r>
              <a:rPr lang="en-GB" dirty="0" smtClean="0"/>
              <a:t> </a:t>
            </a:r>
            <a:r>
              <a:rPr lang="en-GB" dirty="0" err="1" smtClean="0"/>
              <a:t>målinger</a:t>
            </a:r>
            <a:r>
              <a:rPr lang="en-GB" dirty="0" smtClean="0"/>
              <a:t> </a:t>
            </a:r>
            <a:r>
              <a:rPr lang="en-GB" dirty="0" err="1" smtClean="0"/>
              <a:t>samt</a:t>
            </a:r>
            <a:r>
              <a:rPr lang="en-GB" dirty="0" smtClean="0"/>
              <a:t> de </a:t>
            </a:r>
            <a:r>
              <a:rPr lang="en-GB" dirty="0" err="1" smtClean="0"/>
              <a:t>visuelle</a:t>
            </a:r>
            <a:r>
              <a:rPr lang="en-GB" dirty="0" smtClean="0"/>
              <a:t> </a:t>
            </a:r>
            <a:r>
              <a:rPr lang="en-GB" dirty="0" err="1" smtClean="0"/>
              <a:t>vurderinger</a:t>
            </a:r>
            <a:r>
              <a:rPr lang="en-GB" dirty="0" smtClean="0"/>
              <a:t> </a:t>
            </a:r>
            <a:r>
              <a:rPr lang="en-GB" dirty="0" err="1" smtClean="0"/>
              <a:t>var</a:t>
            </a:r>
            <a:r>
              <a:rPr lang="en-GB" dirty="0" smtClean="0"/>
              <a:t> acceptable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188" y="239617"/>
            <a:ext cx="8178799" cy="597095"/>
          </a:xfrm>
        </p:spPr>
        <p:txBody>
          <a:bodyPr/>
          <a:lstStyle/>
          <a:p>
            <a:r>
              <a:rPr lang="en-GB" dirty="0" err="1" smtClean="0"/>
              <a:t>Visuel</a:t>
            </a:r>
            <a:r>
              <a:rPr lang="en-GB" dirty="0" smtClean="0"/>
              <a:t> </a:t>
            </a:r>
            <a:r>
              <a:rPr lang="en-GB" dirty="0" err="1" smtClean="0"/>
              <a:t>inspektion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Selfie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Anni</a:t>
            </a:r>
            <a:endParaRPr lang="en-GB" dirty="0"/>
          </a:p>
        </p:txBody>
      </p:sp>
      <p:pic>
        <p:nvPicPr>
          <p:cNvPr id="1026" name="Picture 2" descr="C:\Users\cgrg\AppData\Local\Microsoft\Windows\Temporary Internet Files\Content.Outlook\TGZVWO03\IMG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4320480" cy="5978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Konklusion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Den </a:t>
            </a:r>
            <a:r>
              <a:rPr lang="en-GB" dirty="0" err="1" smtClean="0"/>
              <a:t>visuelle</a:t>
            </a:r>
            <a:r>
              <a:rPr lang="en-GB" dirty="0" smtClean="0"/>
              <a:t> </a:t>
            </a:r>
            <a:r>
              <a:rPr lang="en-GB" dirty="0" err="1" smtClean="0"/>
              <a:t>vurdering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den </a:t>
            </a:r>
            <a:r>
              <a:rPr lang="en-GB" dirty="0" err="1" smtClean="0"/>
              <a:t>virkelige</a:t>
            </a:r>
            <a:r>
              <a:rPr lang="en-GB" dirty="0" smtClean="0"/>
              <a:t> </a:t>
            </a:r>
            <a:r>
              <a:rPr lang="en-GB" dirty="0" err="1" smtClean="0"/>
              <a:t>verden</a:t>
            </a:r>
            <a:r>
              <a:rPr lang="en-GB" dirty="0" smtClean="0"/>
              <a:t> </a:t>
            </a:r>
            <a:r>
              <a:rPr lang="en-GB" dirty="0" err="1" smtClean="0"/>
              <a:t>måske</a:t>
            </a:r>
            <a:r>
              <a:rPr lang="en-GB" dirty="0" smtClean="0"/>
              <a:t> </a:t>
            </a:r>
            <a:r>
              <a:rPr lang="en-GB" dirty="0" err="1" smtClean="0"/>
              <a:t>lige</a:t>
            </a:r>
            <a:r>
              <a:rPr lang="en-GB" dirty="0" smtClean="0"/>
              <a:t> </a:t>
            </a:r>
            <a:r>
              <a:rPr lang="en-GB" dirty="0" err="1" smtClean="0"/>
              <a:t>så</a:t>
            </a:r>
            <a:r>
              <a:rPr lang="en-GB" dirty="0" smtClean="0"/>
              <a:t> </a:t>
            </a:r>
            <a:r>
              <a:rPr lang="en-GB" dirty="0" err="1" smtClean="0"/>
              <a:t>skrap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skrappere</a:t>
            </a:r>
            <a:r>
              <a:rPr lang="en-GB" dirty="0" smtClean="0"/>
              <a:t> end den </a:t>
            </a:r>
            <a:r>
              <a:rPr lang="en-GB" dirty="0" err="1" smtClean="0"/>
              <a:t>mikrobiologiske</a:t>
            </a:r>
            <a:endParaRPr lang="en-GB" dirty="0" smtClean="0"/>
          </a:p>
          <a:p>
            <a:pPr lvl="1"/>
            <a:r>
              <a:rPr lang="en-GB" dirty="0" err="1" smtClean="0"/>
              <a:t>Æstetik</a:t>
            </a:r>
            <a:r>
              <a:rPr lang="en-GB" dirty="0" smtClean="0"/>
              <a:t>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stor</a:t>
            </a:r>
            <a:r>
              <a:rPr lang="en-GB" dirty="0" smtClean="0"/>
              <a:t> </a:t>
            </a:r>
            <a:r>
              <a:rPr lang="en-GB" dirty="0" err="1" smtClean="0"/>
              <a:t>betydning</a:t>
            </a:r>
            <a:r>
              <a:rPr lang="en-GB" dirty="0" smtClean="0"/>
              <a:t>: </a:t>
            </a:r>
            <a:r>
              <a:rPr lang="en-GB" dirty="0" err="1" smtClean="0"/>
              <a:t>Hvad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patienterne</a:t>
            </a:r>
            <a:r>
              <a:rPr lang="en-GB" dirty="0" smtClean="0"/>
              <a:t> </a:t>
            </a:r>
            <a:r>
              <a:rPr lang="en-GB" dirty="0" err="1" smtClean="0"/>
              <a:t>møder</a:t>
            </a:r>
            <a:r>
              <a:rPr lang="en-GB" dirty="0" smtClean="0"/>
              <a:t>, </a:t>
            </a:r>
            <a:r>
              <a:rPr lang="en-GB" dirty="0" err="1" smtClean="0"/>
              <a:t>når</a:t>
            </a:r>
            <a:r>
              <a:rPr lang="en-GB" dirty="0" smtClean="0"/>
              <a:t> de </a:t>
            </a:r>
            <a:r>
              <a:rPr lang="en-GB" dirty="0" err="1" smtClean="0"/>
              <a:t>kommer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vores</a:t>
            </a:r>
            <a:r>
              <a:rPr lang="en-GB" dirty="0" smtClean="0"/>
              <a:t> </a:t>
            </a:r>
            <a:r>
              <a:rPr lang="en-GB" dirty="0" err="1" smtClean="0"/>
              <a:t>hus</a:t>
            </a: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r>
              <a:rPr lang="en-GB" dirty="0" err="1" smtClean="0"/>
              <a:t>Selvom</a:t>
            </a:r>
            <a:r>
              <a:rPr lang="en-GB" dirty="0" smtClean="0"/>
              <a:t> </a:t>
            </a:r>
            <a:r>
              <a:rPr lang="en-GB" dirty="0" err="1" smtClean="0"/>
              <a:t>sengestuernes</a:t>
            </a:r>
            <a:r>
              <a:rPr lang="en-GB" dirty="0" smtClean="0"/>
              <a:t> </a:t>
            </a:r>
            <a:r>
              <a:rPr lang="en-GB" dirty="0" err="1" smtClean="0"/>
              <a:t>risikopunkter</a:t>
            </a:r>
            <a:r>
              <a:rPr lang="en-GB" dirty="0" smtClean="0"/>
              <a:t> </a:t>
            </a:r>
            <a:r>
              <a:rPr lang="en-GB" dirty="0" err="1" smtClean="0"/>
              <a:t>havde</a:t>
            </a:r>
            <a:r>
              <a:rPr lang="en-GB" dirty="0" smtClean="0"/>
              <a:t> en </a:t>
            </a:r>
            <a:r>
              <a:rPr lang="en-GB" dirty="0" err="1" smtClean="0"/>
              <a:t>forholdsvis</a:t>
            </a:r>
            <a:r>
              <a:rPr lang="en-GB" dirty="0" smtClean="0"/>
              <a:t> “</a:t>
            </a:r>
            <a:r>
              <a:rPr lang="en-GB" dirty="0" err="1" smtClean="0"/>
              <a:t>høj</a:t>
            </a:r>
            <a:r>
              <a:rPr lang="en-GB" dirty="0" smtClean="0"/>
              <a:t>” </a:t>
            </a:r>
            <a:r>
              <a:rPr lang="en-GB" dirty="0" err="1" smtClean="0"/>
              <a:t>procent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accepterede</a:t>
            </a:r>
            <a:r>
              <a:rPr lang="en-GB" dirty="0" smtClean="0"/>
              <a:t> </a:t>
            </a:r>
            <a:r>
              <a:rPr lang="en-GB" dirty="0" err="1" smtClean="0"/>
              <a:t>risikopunkter</a:t>
            </a:r>
            <a:endParaRPr lang="en-GB" dirty="0" smtClean="0"/>
          </a:p>
          <a:p>
            <a:pPr lvl="1"/>
            <a:r>
              <a:rPr lang="en-GB" dirty="0" err="1" smtClean="0"/>
              <a:t>Blev</a:t>
            </a:r>
            <a:r>
              <a:rPr lang="en-GB" dirty="0" smtClean="0"/>
              <a:t> </a:t>
            </a:r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fundet</a:t>
            </a:r>
            <a:r>
              <a:rPr lang="en-GB" dirty="0" smtClean="0"/>
              <a:t> </a:t>
            </a:r>
            <a:r>
              <a:rPr lang="en-GB" dirty="0" err="1" smtClean="0"/>
              <a:t>mikroorganismer</a:t>
            </a:r>
            <a:r>
              <a:rPr lang="en-GB" dirty="0" smtClean="0"/>
              <a:t>,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betydning</a:t>
            </a:r>
            <a:r>
              <a:rPr lang="en-GB" dirty="0" smtClean="0"/>
              <a:t> for </a:t>
            </a:r>
            <a:r>
              <a:rPr lang="en-GB" dirty="0" err="1" smtClean="0"/>
              <a:t>infektion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ATP </a:t>
            </a:r>
            <a:r>
              <a:rPr lang="en-GB" dirty="0" err="1" smtClean="0"/>
              <a:t>måling</a:t>
            </a:r>
            <a:r>
              <a:rPr lang="en-GB" dirty="0" smtClean="0"/>
              <a:t> – </a:t>
            </a:r>
            <a:r>
              <a:rPr lang="en-GB" dirty="0" err="1" smtClean="0"/>
              <a:t>Myter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sandheder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err="1" smtClean="0"/>
              <a:t>Vores</a:t>
            </a:r>
            <a:r>
              <a:rPr lang="en-GB" dirty="0" smtClean="0"/>
              <a:t> </a:t>
            </a:r>
            <a:r>
              <a:rPr lang="en-GB" dirty="0" err="1" smtClean="0"/>
              <a:t>piltotprojekt</a:t>
            </a:r>
            <a:r>
              <a:rPr lang="en-GB" dirty="0" smtClean="0"/>
              <a:t> </a:t>
            </a:r>
            <a:r>
              <a:rPr lang="en-GB" dirty="0" err="1" smtClean="0"/>
              <a:t>viste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r>
              <a:rPr lang="en-GB" dirty="0" smtClean="0"/>
              <a:t>ATP </a:t>
            </a:r>
            <a:r>
              <a:rPr lang="en-GB" dirty="0" err="1" smtClean="0"/>
              <a:t>målingerne</a:t>
            </a:r>
            <a:r>
              <a:rPr lang="en-GB" dirty="0" smtClean="0"/>
              <a:t> “</a:t>
            </a:r>
            <a:r>
              <a:rPr lang="en-GB" dirty="0" err="1" smtClean="0"/>
              <a:t>hoppede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dansede</a:t>
            </a:r>
            <a:r>
              <a:rPr lang="en-GB" dirty="0" smtClean="0"/>
              <a:t>”, de </a:t>
            </a:r>
            <a:r>
              <a:rPr lang="en-GB" dirty="0" err="1" smtClean="0"/>
              <a:t>gav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ingen</a:t>
            </a:r>
            <a:r>
              <a:rPr lang="en-GB" dirty="0" smtClean="0"/>
              <a:t> robust </a:t>
            </a:r>
            <a:r>
              <a:rPr lang="en-GB" dirty="0" err="1" smtClean="0"/>
              <a:t>viden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rengørings</a:t>
            </a:r>
            <a:r>
              <a:rPr lang="en-GB" dirty="0" smtClean="0"/>
              <a:t> </a:t>
            </a:r>
            <a:r>
              <a:rPr lang="en-GB" dirty="0" err="1" smtClean="0"/>
              <a:t>kvaliteten</a:t>
            </a:r>
            <a:r>
              <a:rPr lang="en-GB" dirty="0" smtClean="0"/>
              <a:t> –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var</a:t>
            </a:r>
            <a:r>
              <a:rPr lang="en-GB" dirty="0" smtClean="0"/>
              <a:t> </a:t>
            </a:r>
            <a:r>
              <a:rPr lang="en-GB" dirty="0" err="1" smtClean="0"/>
              <a:t>grund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bekymring</a:t>
            </a:r>
            <a:endParaRPr lang="en-GB" dirty="0" smtClean="0"/>
          </a:p>
          <a:p>
            <a:endParaRPr lang="en-GB" dirty="0" smtClean="0"/>
          </a:p>
          <a:p>
            <a:pPr lvl="1"/>
            <a:r>
              <a:rPr lang="en-GB" dirty="0" err="1" smtClean="0"/>
              <a:t>Resultater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være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rester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rengøringsmiddel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andre</a:t>
            </a:r>
            <a:r>
              <a:rPr lang="en-GB" dirty="0" smtClean="0"/>
              <a:t> </a:t>
            </a:r>
            <a:r>
              <a:rPr lang="en-GB" dirty="0" err="1" smtClean="0"/>
              <a:t>organiske</a:t>
            </a:r>
            <a:r>
              <a:rPr lang="en-GB" dirty="0" smtClean="0"/>
              <a:t> </a:t>
            </a:r>
            <a:r>
              <a:rPr lang="en-GB" dirty="0" err="1" smtClean="0"/>
              <a:t>forbindelser</a:t>
            </a:r>
            <a:endParaRPr lang="en-GB" dirty="0" smtClean="0"/>
          </a:p>
          <a:p>
            <a:pPr lvl="1"/>
            <a:r>
              <a:rPr lang="en-GB" dirty="0" smtClean="0"/>
              <a:t>Vi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bruge</a:t>
            </a:r>
            <a:r>
              <a:rPr lang="en-GB" dirty="0" smtClean="0"/>
              <a:t> </a:t>
            </a:r>
            <a:r>
              <a:rPr lang="en-GB" dirty="0" err="1" smtClean="0"/>
              <a:t>målingen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at </a:t>
            </a:r>
            <a:r>
              <a:rPr lang="en-GB" dirty="0" err="1" smtClean="0"/>
              <a:t>sige</a:t>
            </a:r>
            <a:r>
              <a:rPr lang="en-GB" dirty="0" smtClean="0"/>
              <a:t>,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findes</a:t>
            </a:r>
            <a:r>
              <a:rPr lang="en-GB" dirty="0" smtClean="0"/>
              <a:t> </a:t>
            </a:r>
            <a:r>
              <a:rPr lang="en-GB" dirty="0" err="1" smtClean="0"/>
              <a:t>organisk</a:t>
            </a:r>
            <a:r>
              <a:rPr lang="en-GB" dirty="0" smtClean="0"/>
              <a:t> </a:t>
            </a:r>
            <a:r>
              <a:rPr lang="en-GB" dirty="0" err="1" smtClean="0"/>
              <a:t>materiale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en </a:t>
            </a:r>
            <a:r>
              <a:rPr lang="en-GB" dirty="0" err="1" smtClean="0"/>
              <a:t>flade</a:t>
            </a:r>
            <a:r>
              <a:rPr lang="en-GB" dirty="0" smtClean="0"/>
              <a:t> – men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hvad</a:t>
            </a:r>
            <a:r>
              <a:rPr lang="en-GB" dirty="0" smtClean="0"/>
              <a:t>!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4188" y="239617"/>
            <a:ext cx="8178799" cy="597095"/>
          </a:xfrm>
        </p:spPr>
        <p:txBody>
          <a:bodyPr/>
          <a:lstStyle/>
          <a:p>
            <a:r>
              <a:rPr lang="en-GB" dirty="0" smtClean="0"/>
              <a:t>Kopi s. 38 </a:t>
            </a:r>
            <a:r>
              <a:rPr lang="en-GB" dirty="0" err="1" smtClean="0"/>
              <a:t>fra</a:t>
            </a:r>
            <a:r>
              <a:rPr lang="en-GB" dirty="0" smtClean="0"/>
              <a:t> NIR </a:t>
            </a:r>
            <a:r>
              <a:rPr lang="en-GB" dirty="0" err="1" smtClean="0"/>
              <a:t>rengøring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høring</a:t>
            </a:r>
            <a:r>
              <a:rPr lang="en-GB" dirty="0" smtClean="0"/>
              <a:t>: ATP </a:t>
            </a:r>
            <a:r>
              <a:rPr lang="en-GB" dirty="0" err="1" smtClean="0"/>
              <a:t>måling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179512" y="1124744"/>
            <a:ext cx="8964488" cy="6192044"/>
          </a:xfrm>
        </p:spPr>
        <p:txBody>
          <a:bodyPr/>
          <a:lstStyle/>
          <a:p>
            <a:pPr>
              <a:buNone/>
            </a:pPr>
            <a:r>
              <a:rPr lang="da-DK" sz="2000" b="1" u="sng" dirty="0" smtClean="0"/>
              <a:t>Imidlertid </a:t>
            </a:r>
            <a:r>
              <a:rPr lang="da-DK" sz="2000" b="1" u="sng" dirty="0" smtClean="0"/>
              <a:t>har </a:t>
            </a:r>
            <a:r>
              <a:rPr lang="da-DK" sz="2000" b="1" u="sng" dirty="0" smtClean="0"/>
              <a:t>ATP måling på </a:t>
            </a:r>
            <a:r>
              <a:rPr lang="da-DK" sz="2000" b="1" u="sng" dirty="0" smtClean="0"/>
              <a:t>nuværende tidspunkt en række svagheder </a:t>
            </a:r>
            <a:r>
              <a:rPr lang="da-DK" sz="2000" b="1" u="sng" dirty="0" smtClean="0"/>
              <a:t>i</a:t>
            </a:r>
          </a:p>
          <a:p>
            <a:pPr>
              <a:buNone/>
            </a:pPr>
            <a:r>
              <a:rPr lang="da-DK" sz="2000" b="1" u="sng" dirty="0" smtClean="0"/>
              <a:t>forbindelse </a:t>
            </a:r>
            <a:r>
              <a:rPr lang="da-DK" sz="2000" b="1" u="sng" dirty="0" smtClean="0"/>
              <a:t>med rutinemonitorering</a:t>
            </a:r>
            <a:r>
              <a:rPr lang="da-DK" sz="2000" b="1" u="sng" dirty="0" smtClean="0"/>
              <a:t>:</a:t>
            </a:r>
          </a:p>
          <a:p>
            <a:pPr>
              <a:buNone/>
            </a:pPr>
            <a:endParaRPr lang="da-DK" sz="2000" b="1" u="sng" dirty="0" smtClean="0"/>
          </a:p>
          <a:p>
            <a:r>
              <a:rPr lang="da-DK" sz="2000" dirty="0" smtClean="0"/>
              <a:t>Metoden er påvirkelig af hvilke rengørings- og desinfektionsmidler, der er anvendt, hvilke overflader der </a:t>
            </a:r>
            <a:r>
              <a:rPr lang="da-DK" sz="2000" dirty="0" smtClean="0"/>
              <a:t>er tale </a:t>
            </a:r>
            <a:r>
              <a:rPr lang="da-DK" sz="2000" dirty="0" smtClean="0"/>
              <a:t>om, hvilken type mikroorganismer, prøvetagningsudstyr, kvalificeret/systematiseret prøvetagning og</a:t>
            </a:r>
          </a:p>
          <a:p>
            <a:r>
              <a:rPr lang="da-DK" sz="2000" dirty="0" smtClean="0"/>
              <a:t>tilstedeværelsen af organisk materiale uden betydning for </a:t>
            </a:r>
            <a:r>
              <a:rPr lang="da-DK" sz="2000" dirty="0" smtClean="0"/>
              <a:t>smitterisiko (ref.13,61,62,63)</a:t>
            </a:r>
            <a:endParaRPr lang="da-DK" sz="2000" dirty="0" smtClean="0"/>
          </a:p>
          <a:p>
            <a:r>
              <a:rPr lang="en-GB" sz="2000" dirty="0" err="1" smtClean="0"/>
              <a:t>Metoden</a:t>
            </a:r>
            <a:r>
              <a:rPr lang="en-GB" sz="2000" dirty="0" smtClean="0"/>
              <a:t> </a:t>
            </a:r>
            <a:r>
              <a:rPr lang="en-GB" sz="2000" dirty="0" err="1" smtClean="0"/>
              <a:t>har</a:t>
            </a:r>
            <a:r>
              <a:rPr lang="en-GB" sz="2000" dirty="0" smtClean="0"/>
              <a:t> </a:t>
            </a:r>
            <a:r>
              <a:rPr lang="en-GB" sz="2000" dirty="0" err="1" smtClean="0"/>
              <a:t>vundet</a:t>
            </a:r>
            <a:r>
              <a:rPr lang="en-GB" sz="2000" dirty="0" smtClean="0"/>
              <a:t> </a:t>
            </a:r>
            <a:r>
              <a:rPr lang="en-GB" sz="2000" dirty="0" err="1" smtClean="0"/>
              <a:t>frem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de </a:t>
            </a:r>
            <a:r>
              <a:rPr lang="en-GB" sz="2000" dirty="0" err="1" smtClean="0"/>
              <a:t>seneste</a:t>
            </a:r>
            <a:r>
              <a:rPr lang="en-GB" sz="2000" dirty="0" smtClean="0"/>
              <a:t> </a:t>
            </a:r>
            <a:r>
              <a:rPr lang="en-GB" sz="2000" dirty="0" err="1" smtClean="0"/>
              <a:t>år</a:t>
            </a:r>
            <a:r>
              <a:rPr lang="en-GB" sz="2000" dirty="0" smtClean="0"/>
              <a:t> </a:t>
            </a:r>
            <a:r>
              <a:rPr lang="en-GB" sz="2000" dirty="0" err="1" smtClean="0"/>
              <a:t>både</a:t>
            </a:r>
            <a:r>
              <a:rPr lang="en-GB" sz="2000" dirty="0" smtClean="0"/>
              <a:t> </a:t>
            </a:r>
            <a:r>
              <a:rPr lang="en-GB" sz="2000" dirty="0" err="1" smtClean="0"/>
              <a:t>til</a:t>
            </a:r>
            <a:r>
              <a:rPr lang="en-GB" sz="2000" dirty="0" smtClean="0"/>
              <a:t> </a:t>
            </a:r>
            <a:r>
              <a:rPr lang="en-GB" sz="2000" dirty="0" err="1" smtClean="0"/>
              <a:t>rutineovervågning</a:t>
            </a:r>
            <a:r>
              <a:rPr lang="en-GB" sz="2000" dirty="0" smtClean="0"/>
              <a:t> og </a:t>
            </a:r>
            <a:r>
              <a:rPr lang="en-GB" sz="2000" dirty="0" err="1" smtClean="0"/>
              <a:t>læring</a:t>
            </a:r>
            <a:r>
              <a:rPr lang="en-GB" sz="2000" dirty="0" smtClean="0"/>
              <a:t> og </a:t>
            </a:r>
            <a:r>
              <a:rPr lang="en-GB" sz="2000" dirty="0" err="1" smtClean="0"/>
              <a:t>er</a:t>
            </a:r>
            <a:r>
              <a:rPr lang="en-GB" sz="2000" dirty="0" smtClean="0"/>
              <a:t> </a:t>
            </a:r>
            <a:r>
              <a:rPr lang="en-GB" sz="2000" dirty="0" err="1" smtClean="0"/>
              <a:t>også</a:t>
            </a:r>
            <a:r>
              <a:rPr lang="en-GB" sz="2000" dirty="0" smtClean="0"/>
              <a:t> </a:t>
            </a:r>
            <a:r>
              <a:rPr lang="en-GB" sz="2000" dirty="0" err="1" smtClean="0"/>
              <a:t>anvendt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da-DK" sz="2000" dirty="0" smtClean="0"/>
              <a:t>Danmark</a:t>
            </a:r>
            <a:r>
              <a:rPr lang="da-DK" sz="2000" dirty="0" smtClean="0"/>
              <a:t>. </a:t>
            </a:r>
            <a:endParaRPr lang="da-DK" sz="2000" dirty="0" smtClean="0"/>
          </a:p>
          <a:p>
            <a:r>
              <a:rPr lang="da-DK" sz="2000" dirty="0" smtClean="0"/>
              <a:t>Ved </a:t>
            </a:r>
            <a:r>
              <a:rPr lang="da-DK" sz="2000" dirty="0" smtClean="0"/>
              <a:t>flere undersøgelser på danske hospitaler har det dog vist sig, at ATP-niveauet kan være </a:t>
            </a:r>
            <a:r>
              <a:rPr lang="da-DK" sz="2000" dirty="0" smtClean="0"/>
              <a:t>højt uden </a:t>
            </a:r>
            <a:r>
              <a:rPr lang="da-DK" sz="2000" dirty="0" smtClean="0"/>
              <a:t>forekomst af relevante </a:t>
            </a:r>
            <a:r>
              <a:rPr lang="da-DK" sz="2000" dirty="0" smtClean="0"/>
              <a:t>mikroorganismer. Det </a:t>
            </a:r>
            <a:r>
              <a:rPr lang="da-DK" sz="2000" dirty="0" smtClean="0"/>
              <a:t>kan være højere efter rengøring end før rengøring og </a:t>
            </a:r>
            <a:r>
              <a:rPr lang="da-DK" sz="2000" dirty="0" smtClean="0"/>
              <a:t>i øvrigt </a:t>
            </a:r>
            <a:r>
              <a:rPr lang="da-DK" sz="2000" dirty="0" smtClean="0"/>
              <a:t>fluktuere uden sammenhæng med den foretagne </a:t>
            </a:r>
            <a:r>
              <a:rPr lang="da-DK" sz="2000" dirty="0" smtClean="0"/>
              <a:t>rengøringsproces</a:t>
            </a:r>
            <a:endParaRPr lang="en-GB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Vores</a:t>
            </a:r>
            <a:r>
              <a:rPr lang="en-GB" dirty="0" smtClean="0"/>
              <a:t> </a:t>
            </a:r>
            <a:r>
              <a:rPr lang="en-GB" dirty="0" err="1" smtClean="0"/>
              <a:t>læring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Det</a:t>
            </a:r>
            <a:r>
              <a:rPr lang="en-GB" dirty="0" smtClean="0"/>
              <a:t> giver </a:t>
            </a:r>
            <a:r>
              <a:rPr lang="en-GB" dirty="0" err="1" smtClean="0"/>
              <a:t>mening</a:t>
            </a:r>
            <a:r>
              <a:rPr lang="en-GB" dirty="0" smtClean="0"/>
              <a:t> at </a:t>
            </a:r>
            <a:r>
              <a:rPr lang="en-GB" dirty="0" err="1" smtClean="0"/>
              <a:t>fortsætte</a:t>
            </a:r>
            <a:r>
              <a:rPr lang="en-GB" dirty="0" smtClean="0"/>
              <a:t> den </a:t>
            </a:r>
            <a:r>
              <a:rPr lang="en-GB" dirty="0" err="1" smtClean="0"/>
              <a:t>visuelle</a:t>
            </a:r>
            <a:r>
              <a:rPr lang="en-GB" dirty="0" smtClean="0"/>
              <a:t> </a:t>
            </a:r>
            <a:r>
              <a:rPr lang="en-GB" dirty="0" err="1" smtClean="0"/>
              <a:t>kontrol</a:t>
            </a:r>
            <a:r>
              <a:rPr lang="en-GB" dirty="0" smtClean="0"/>
              <a:t>, </a:t>
            </a:r>
            <a:r>
              <a:rPr lang="en-GB" dirty="0" err="1" smtClean="0"/>
              <a:t>fordi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kun handler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infektionshygiejne</a:t>
            </a:r>
            <a:r>
              <a:rPr lang="en-GB" dirty="0" smtClean="0"/>
              <a:t>, men </a:t>
            </a:r>
            <a:r>
              <a:rPr lang="en-GB" dirty="0" err="1" smtClean="0"/>
              <a:t>også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hvad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for et </a:t>
            </a:r>
            <a:r>
              <a:rPr lang="en-GB" dirty="0" err="1" smtClean="0"/>
              <a:t>syn</a:t>
            </a:r>
            <a:r>
              <a:rPr lang="en-GB" dirty="0" smtClean="0"/>
              <a:t> </a:t>
            </a:r>
            <a:r>
              <a:rPr lang="en-GB" dirty="0" err="1" smtClean="0"/>
              <a:t>patienten</a:t>
            </a:r>
            <a:r>
              <a:rPr lang="en-GB" dirty="0" smtClean="0"/>
              <a:t>/</a:t>
            </a:r>
            <a:r>
              <a:rPr lang="en-GB" dirty="0" err="1" smtClean="0"/>
              <a:t>pårørende</a:t>
            </a:r>
            <a:r>
              <a:rPr lang="en-GB" dirty="0" smtClean="0"/>
              <a:t>/</a:t>
            </a:r>
            <a:r>
              <a:rPr lang="en-GB" dirty="0" err="1" smtClean="0"/>
              <a:t>personalet</a:t>
            </a:r>
            <a:r>
              <a:rPr lang="en-GB" dirty="0" smtClean="0"/>
              <a:t> </a:t>
            </a:r>
            <a:r>
              <a:rPr lang="en-GB" dirty="0" err="1" smtClean="0"/>
              <a:t>møder</a:t>
            </a:r>
            <a:r>
              <a:rPr lang="en-GB" dirty="0" smtClean="0"/>
              <a:t>, </a:t>
            </a:r>
            <a:r>
              <a:rPr lang="en-GB" dirty="0" err="1" smtClean="0"/>
              <a:t>når</a:t>
            </a:r>
            <a:r>
              <a:rPr lang="en-GB" dirty="0" smtClean="0"/>
              <a:t> de </a:t>
            </a:r>
            <a:r>
              <a:rPr lang="en-GB" dirty="0" err="1" smtClean="0"/>
              <a:t>træder</a:t>
            </a:r>
            <a:r>
              <a:rPr lang="en-GB" dirty="0" smtClean="0"/>
              <a:t> </a:t>
            </a:r>
            <a:r>
              <a:rPr lang="en-GB" dirty="0" err="1" smtClean="0"/>
              <a:t>ind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hospitalets</a:t>
            </a:r>
            <a:r>
              <a:rPr lang="en-GB" dirty="0" smtClean="0"/>
              <a:t> </a:t>
            </a:r>
            <a:r>
              <a:rPr lang="en-GB" dirty="0" err="1" smtClean="0"/>
              <a:t>område</a:t>
            </a:r>
            <a:endParaRPr lang="en-GB" dirty="0" smtClean="0"/>
          </a:p>
          <a:p>
            <a:r>
              <a:rPr lang="en-GB" dirty="0" err="1" smtClean="0"/>
              <a:t>Det</a:t>
            </a:r>
            <a:r>
              <a:rPr lang="en-GB" dirty="0" smtClean="0"/>
              <a:t> giver </a:t>
            </a:r>
            <a:r>
              <a:rPr lang="en-GB" dirty="0" err="1" smtClean="0"/>
              <a:t>mening</a:t>
            </a:r>
            <a:r>
              <a:rPr lang="en-GB" dirty="0" smtClean="0"/>
              <a:t>, </a:t>
            </a:r>
            <a:r>
              <a:rPr lang="en-GB" dirty="0" err="1" smtClean="0"/>
              <a:t>hvis</a:t>
            </a:r>
            <a:r>
              <a:rPr lang="en-GB" dirty="0" smtClean="0"/>
              <a:t> vi </a:t>
            </a:r>
            <a:r>
              <a:rPr lang="en-GB" dirty="0" err="1" smtClean="0"/>
              <a:t>oplever</a:t>
            </a:r>
            <a:r>
              <a:rPr lang="en-GB" dirty="0" smtClean="0"/>
              <a:t> </a:t>
            </a:r>
            <a:r>
              <a:rPr lang="en-GB" dirty="0" err="1" smtClean="0"/>
              <a:t>problemer</a:t>
            </a:r>
            <a:r>
              <a:rPr lang="en-GB" dirty="0" smtClean="0"/>
              <a:t> med </a:t>
            </a:r>
            <a:r>
              <a:rPr lang="en-GB" dirty="0" err="1" smtClean="0"/>
              <a:t>udbrud</a:t>
            </a:r>
            <a:r>
              <a:rPr lang="en-GB" dirty="0" smtClean="0"/>
              <a:t>/ </a:t>
            </a:r>
            <a:r>
              <a:rPr lang="en-GB" dirty="0" err="1" smtClean="0"/>
              <a:t>ophobning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</a:t>
            </a:r>
            <a:r>
              <a:rPr lang="en-GB" dirty="0" err="1" smtClean="0"/>
              <a:t>infektioner</a:t>
            </a:r>
            <a:r>
              <a:rPr lang="en-GB" dirty="0" smtClean="0"/>
              <a:t> </a:t>
            </a:r>
            <a:r>
              <a:rPr lang="en-GB" dirty="0" smtClean="0"/>
              <a:t>at </a:t>
            </a:r>
            <a:r>
              <a:rPr lang="en-GB" dirty="0" err="1" smtClean="0"/>
              <a:t>anvende</a:t>
            </a:r>
            <a:r>
              <a:rPr lang="en-GB" dirty="0" smtClean="0"/>
              <a:t> den </a:t>
            </a:r>
            <a:r>
              <a:rPr lang="en-GB" dirty="0" err="1" smtClean="0"/>
              <a:t>mikrobiologiske</a:t>
            </a:r>
            <a:r>
              <a:rPr lang="en-GB" dirty="0" smtClean="0"/>
              <a:t> </a:t>
            </a:r>
            <a:r>
              <a:rPr lang="en-GB" dirty="0" err="1" smtClean="0"/>
              <a:t>kontrol</a:t>
            </a:r>
            <a:r>
              <a:rPr lang="en-GB" dirty="0" smtClean="0"/>
              <a:t> – for at </a:t>
            </a:r>
            <a:r>
              <a:rPr lang="en-GB" dirty="0" err="1" smtClean="0"/>
              <a:t>lede</a:t>
            </a:r>
            <a:r>
              <a:rPr lang="en-GB" dirty="0" smtClean="0"/>
              <a:t> </a:t>
            </a:r>
            <a:r>
              <a:rPr lang="en-GB" dirty="0" err="1" smtClean="0"/>
              <a:t>efter</a:t>
            </a:r>
            <a:r>
              <a:rPr lang="en-GB" dirty="0" smtClean="0"/>
              <a:t> “</a:t>
            </a:r>
            <a:r>
              <a:rPr lang="en-GB" dirty="0" err="1" smtClean="0"/>
              <a:t>kilden</a:t>
            </a:r>
            <a:r>
              <a:rPr lang="en-GB" dirty="0" smtClean="0"/>
              <a:t>”</a:t>
            </a:r>
          </a:p>
          <a:p>
            <a:r>
              <a:rPr lang="en-GB" dirty="0" err="1" smtClean="0"/>
              <a:t>Det</a:t>
            </a:r>
            <a:r>
              <a:rPr lang="en-GB" dirty="0" smtClean="0"/>
              <a:t> giver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mening</a:t>
            </a:r>
            <a:r>
              <a:rPr lang="en-GB" dirty="0" smtClean="0"/>
              <a:t> </a:t>
            </a:r>
            <a:r>
              <a:rPr lang="en-GB" dirty="0" smtClean="0"/>
              <a:t>at </a:t>
            </a:r>
            <a:r>
              <a:rPr lang="en-GB" dirty="0" err="1" smtClean="0"/>
              <a:t>anvende</a:t>
            </a:r>
            <a:r>
              <a:rPr lang="en-GB" dirty="0" smtClean="0"/>
              <a:t> ATP </a:t>
            </a:r>
            <a:r>
              <a:rPr lang="en-GB" dirty="0" err="1" smtClean="0"/>
              <a:t>måling</a:t>
            </a:r>
            <a:r>
              <a:rPr lang="en-GB" dirty="0" smtClean="0"/>
              <a:t>, </a:t>
            </a:r>
            <a:r>
              <a:rPr lang="en-GB" dirty="0" err="1" smtClean="0"/>
              <a:t>så</a:t>
            </a:r>
            <a:r>
              <a:rPr lang="en-GB" dirty="0" smtClean="0"/>
              <a:t> </a:t>
            </a:r>
            <a:r>
              <a:rPr lang="en-GB" dirty="0" err="1" smtClean="0"/>
              <a:t>længe</a:t>
            </a:r>
            <a:r>
              <a:rPr lang="en-GB" dirty="0" smtClean="0"/>
              <a:t> den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mere robust </a:t>
            </a:r>
            <a:r>
              <a:rPr lang="en-GB" dirty="0" err="1" smtClean="0"/>
              <a:t>ift</a:t>
            </a:r>
            <a:r>
              <a:rPr lang="en-GB" dirty="0" smtClean="0"/>
              <a:t> at lade sig </a:t>
            </a:r>
            <a:r>
              <a:rPr lang="en-GB" dirty="0" err="1" smtClean="0"/>
              <a:t>påvirke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f.eks. </a:t>
            </a:r>
            <a:r>
              <a:rPr lang="en-GB" dirty="0" err="1" smtClean="0"/>
              <a:t>sæbe</a:t>
            </a:r>
            <a:r>
              <a:rPr lang="en-GB" dirty="0" smtClean="0"/>
              <a:t> </a:t>
            </a:r>
            <a:r>
              <a:rPr lang="en-GB" dirty="0" err="1" smtClean="0"/>
              <a:t>ol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188" y="239617"/>
            <a:ext cx="8178799" cy="741111"/>
          </a:xfrm>
        </p:spPr>
        <p:txBody>
          <a:bodyPr/>
          <a:lstStyle/>
          <a:p>
            <a:r>
              <a:rPr lang="en-GB" dirty="0" smtClean="0"/>
              <a:t>ATP </a:t>
            </a:r>
            <a:r>
              <a:rPr lang="en-GB" dirty="0" err="1" smtClean="0"/>
              <a:t>måling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4" name="Billede 3" descr="MVP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11812"/>
            <a:ext cx="3312368" cy="584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cgrg\AppData\Local\Microsoft\Windows\Temporary Internet Files\Content.Outlook\JWKIFWE7\IMG_0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51721"/>
            <a:ext cx="9144000" cy="1219200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cgrg\AppData\Local\Microsoft\Windows\Temporary Internet Files\Content.Outlook\JWKIFWE7\IMG_0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188" y="2924944"/>
            <a:ext cx="8178800" cy="2844031"/>
          </a:xfrm>
        </p:spPr>
        <p:txBody>
          <a:bodyPr/>
          <a:lstStyle/>
          <a:p>
            <a:pPr algn="ctr"/>
            <a:r>
              <a:rPr lang="en-GB" dirty="0" err="1" smtClean="0"/>
              <a:t>Hvor</a:t>
            </a:r>
            <a:r>
              <a:rPr lang="en-GB" dirty="0" smtClean="0"/>
              <a:t> </a:t>
            </a:r>
            <a:r>
              <a:rPr lang="en-GB" dirty="0" err="1" smtClean="0"/>
              <a:t>målte</a:t>
            </a:r>
            <a:r>
              <a:rPr lang="en-GB" dirty="0" smtClean="0"/>
              <a:t> vi?</a:t>
            </a:r>
            <a:endParaRPr lang="en-GB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484188" y="1772817"/>
            <a:ext cx="8178800" cy="1800199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cgrg\AppData\Local\Microsoft\Windows\Temporary Internet Files\Content.Outlook\JWKIFWE7\IMG_0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19672"/>
            <a:ext cx="9144000" cy="11952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cgrg\AppData\Local\Microsoft\Windows\Temporary Internet Files\Content.Outlook\TGZVWO03\IMG_0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51720"/>
            <a:ext cx="9375476" cy="1250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2 Blå Sundhed">
      <a:dk1>
        <a:sysClr val="windowText" lastClr="000000"/>
      </a:dk1>
      <a:lt1>
        <a:srgbClr val="F3F5F5"/>
      </a:lt1>
      <a:dk2>
        <a:srgbClr val="004150"/>
      </a:dk2>
      <a:lt2>
        <a:srgbClr val="006983"/>
      </a:lt2>
      <a:accent1>
        <a:srgbClr val="006983"/>
      </a:accent1>
      <a:accent2>
        <a:srgbClr val="1BD1FF"/>
      </a:accent2>
      <a:accent3>
        <a:srgbClr val="003145"/>
      </a:accent3>
      <a:accent4>
        <a:srgbClr val="3C8A2E"/>
      </a:accent4>
      <a:accent5>
        <a:srgbClr val="228E7C"/>
      </a:accent5>
      <a:accent6>
        <a:srgbClr val="00206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gionNordjylland_Rød">
      <a:dk1>
        <a:sysClr val="windowText" lastClr="000000"/>
      </a:dk1>
      <a:lt1>
        <a:srgbClr val="F3F5F5"/>
      </a:lt1>
      <a:dk2>
        <a:srgbClr val="411F27"/>
      </a:dk2>
      <a:lt2>
        <a:srgbClr val="ADC2C7"/>
      </a:lt2>
      <a:accent1>
        <a:srgbClr val="822433"/>
      </a:accent1>
      <a:accent2>
        <a:srgbClr val="E37222"/>
      </a:accent2>
      <a:accent3>
        <a:srgbClr val="4E161F"/>
      </a:accent3>
      <a:accent4>
        <a:srgbClr val="C00000"/>
      </a:accent4>
      <a:accent5>
        <a:srgbClr val="FF4040"/>
      </a:accent5>
      <a:accent6>
        <a:srgbClr val="0000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gionNordjylland_Rød">
      <a:dk1>
        <a:sysClr val="windowText" lastClr="000000"/>
      </a:dk1>
      <a:lt1>
        <a:srgbClr val="F3F5F5"/>
      </a:lt1>
      <a:dk2>
        <a:srgbClr val="411F27"/>
      </a:dk2>
      <a:lt2>
        <a:srgbClr val="ADC2C7"/>
      </a:lt2>
      <a:accent1>
        <a:srgbClr val="822433"/>
      </a:accent1>
      <a:accent2>
        <a:srgbClr val="E37222"/>
      </a:accent2>
      <a:accent3>
        <a:srgbClr val="4E161F"/>
      </a:accent3>
      <a:accent4>
        <a:srgbClr val="C00000"/>
      </a:accent4>
      <a:accent5>
        <a:srgbClr val="FF4040"/>
      </a:accent5>
      <a:accent6>
        <a:srgbClr val="0000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816</Words>
  <Application>Microsoft Office PowerPoint</Application>
  <PresentationFormat>Skærmshow (4:3)</PresentationFormat>
  <Paragraphs>124</Paragraphs>
  <Slides>33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33</vt:i4>
      </vt:variant>
    </vt:vector>
  </HeadingPairs>
  <TitlesOfParts>
    <vt:vector size="34" baseType="lpstr">
      <vt:lpstr>Blank</vt:lpstr>
      <vt:lpstr>ATP måling  VERSUS  visuel inspektion og mikrobiologisk måling</vt:lpstr>
      <vt:lpstr>Eksperimentet: Hvordan gjorde vi?</vt:lpstr>
      <vt:lpstr>Visuel inspektion</vt:lpstr>
      <vt:lpstr>ATP måling</vt:lpstr>
      <vt:lpstr>Dias nummer 5</vt:lpstr>
      <vt:lpstr>Dias nummer 6</vt:lpstr>
      <vt:lpstr>Hvor målte vi?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På sengene målte vi på følgende:</vt:lpstr>
      <vt:lpstr>Dias nummer 20</vt:lpstr>
      <vt:lpstr>Dias nummer 21</vt:lpstr>
      <vt:lpstr>Dias nummer 22</vt:lpstr>
      <vt:lpstr>Dias nummer 23</vt:lpstr>
      <vt:lpstr>Vores resultater fra sengestuerne</vt:lpstr>
      <vt:lpstr>Kommentarer til den visuelle vurdering</vt:lpstr>
      <vt:lpstr>Kommentarer til ATP målingen</vt:lpstr>
      <vt:lpstr>Kommentarer til de mikrobiologiske fund </vt:lpstr>
      <vt:lpstr>Vores resultater fra sengene</vt:lpstr>
      <vt:lpstr>Om fundet på sengene</vt:lpstr>
      <vt:lpstr>Konklusion</vt:lpstr>
      <vt:lpstr>ATP måling – Myter eller sandheder?</vt:lpstr>
      <vt:lpstr>Kopi s. 38 fra NIR rengøring i høring: ATP måling</vt:lpstr>
      <vt:lpstr>Vores læring</vt:lpstr>
    </vt:vector>
  </TitlesOfParts>
  <Company>Region Nordjylland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ATP måling  VERSUS  visuel vurdering og mikrobiologisk måling</dc:title>
  <dc:creator>Annette Blok-Olesen</dc:creator>
  <cp:lastModifiedBy>Annette Blok-Olesen (cgrg)</cp:lastModifiedBy>
  <cp:revision>82</cp:revision>
  <dcterms:created xsi:type="dcterms:W3CDTF">2014-08-23T09:05:03Z</dcterms:created>
  <dcterms:modified xsi:type="dcterms:W3CDTF">2015-02-27T12:14:03Z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rrentSublogo">
    <vt:lpwstr/>
  </property>
  <property fmtid="{D5CDD505-2E9C-101B-9397-08002B2CF9AE}" pid="4" name="CurrentOffice">
    <vt:lpwstr>Aalborg Universitetshospital</vt:lpwstr>
  </property>
  <property fmtid="{D5CDD505-2E9C-101B-9397-08002B2CF9AE}" pid="5" name="CurrentUser">
    <vt:lpwstr>Standard Profile</vt:lpwstr>
  </property>
  <property fmtid="{D5CDD505-2E9C-101B-9397-08002B2CF9AE}" pid="6" name="CurrentLogoPath">
    <vt:lpwstr/>
  </property>
  <property fmtid="{D5CDD505-2E9C-101B-9397-08002B2CF9AE}" pid="7" name="CurrentDepartmentName">
    <vt:lpwstr/>
  </property>
  <property fmtid="{D5CDD505-2E9C-101B-9397-08002B2CF9AE}" pid="8" name="CurrentClientLogoPath">
    <vt:lpwstr/>
  </property>
  <property fmtid="{D5CDD505-2E9C-101B-9397-08002B2CF9AE}" pid="9" name="CurrentDate">
    <vt:lpwstr/>
  </property>
  <property fmtid="{D5CDD505-2E9C-101B-9397-08002B2CF9AE}" pid="10" name="CurrentPresentationTitle">
    <vt:lpwstr/>
  </property>
  <property fmtid="{D5CDD505-2E9C-101B-9397-08002B2CF9AE}" pid="11" name="CurrentAuthor">
    <vt:lpwstr/>
  </property>
  <property fmtid="{D5CDD505-2E9C-101B-9397-08002B2CF9AE}" pid="12" name="CurrentDepartment">
    <vt:lpwstr>Aalborg Universitetshospital</vt:lpwstr>
  </property>
  <property fmtid="{D5CDD505-2E9C-101B-9397-08002B2CF9AE}" pid="13" name="CurrentBusinessLine">
    <vt:lpwstr/>
  </property>
  <property fmtid="{D5CDD505-2E9C-101B-9397-08002B2CF9AE}" pid="14" name="CurrentCountry">
    <vt:lpwstr/>
  </property>
  <property fmtid="{D5CDD505-2E9C-101B-9397-08002B2CF9AE}" pid="15" name="CurrentPaperType">
    <vt:lpwstr/>
  </property>
  <property fmtid="{D5CDD505-2E9C-101B-9397-08002B2CF9AE}" pid="16" name="CurrentInformationClass">
    <vt:lpwstr/>
  </property>
  <property fmtid="{D5CDD505-2E9C-101B-9397-08002B2CF9AE}" pid="17" name="CurrentRestrictedAccess">
    <vt:lpwstr/>
  </property>
  <property fmtid="{D5CDD505-2E9C-101B-9397-08002B2CF9AE}" pid="18" name="CurrentLanguage">
    <vt:lpwstr>UK English</vt:lpwstr>
  </property>
</Properties>
</file>